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67" r:id="rId2"/>
    <p:sldId id="273" r:id="rId3"/>
    <p:sldId id="299" r:id="rId4"/>
    <p:sldId id="305" r:id="rId5"/>
    <p:sldId id="301" r:id="rId6"/>
    <p:sldId id="292" r:id="rId7"/>
    <p:sldId id="298" r:id="rId8"/>
    <p:sldId id="302" r:id="rId9"/>
    <p:sldId id="303" r:id="rId10"/>
    <p:sldId id="304" r:id="rId11"/>
    <p:sldId id="285" r:id="rId12"/>
    <p:sldId id="263" r:id="rId13"/>
  </p:sldIdLst>
  <p:sldSz cx="6400800" cy="4800600"/>
  <p:notesSz cx="7010400" cy="9296400"/>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38">
          <p15:clr>
            <a:srgbClr val="A4A3A4"/>
          </p15:clr>
        </p15:guide>
        <p15:guide id="2" pos="202">
          <p15:clr>
            <a:srgbClr val="A4A3A4"/>
          </p15:clr>
        </p15:guide>
        <p15:guide id="3" pos="383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CC00"/>
    <a:srgbClr val="61768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02" autoAdjust="0"/>
    <p:restoredTop sz="99449" autoAdjust="0"/>
  </p:normalViewPr>
  <p:slideViewPr>
    <p:cSldViewPr snapToGrid="0">
      <p:cViewPr varScale="1">
        <p:scale>
          <a:sx n="99" d="100"/>
          <a:sy n="99" d="100"/>
        </p:scale>
        <p:origin x="-1188" y="-84"/>
      </p:cViewPr>
      <p:guideLst>
        <p:guide orient="horz" pos="2838"/>
        <p:guide pos="202"/>
        <p:guide pos="3830"/>
      </p:guideLst>
    </p:cSldViewPr>
  </p:slideViewPr>
  <p:notesTextViewPr>
    <p:cViewPr>
      <p:scale>
        <a:sx n="100" d="100"/>
        <a:sy n="100" d="100"/>
      </p:scale>
      <p:origin x="0" y="0"/>
    </p:cViewPr>
  </p:notesTextViewPr>
  <p:notesViewPr>
    <p:cSldViewPr snapToGrid="0" showGuides="1">
      <p:cViewPr varScale="1">
        <p:scale>
          <a:sx n="80" d="100"/>
          <a:sy n="80" d="100"/>
        </p:scale>
        <p:origin x="-2022"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701041" y="5432618"/>
            <a:ext cx="5608320" cy="3160777"/>
          </a:xfrm>
          <a:prstGeom prst="rect">
            <a:avLst/>
          </a:prstGeom>
        </p:spPr>
        <p:txBody>
          <a:bodyPr vert="horz" lIns="93171" tIns="46586" rIns="93171" bIns="46586"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44475" y="242888"/>
            <a:ext cx="6510338" cy="4881562"/>
          </a:xfrm>
          <a:prstGeom prst="rect">
            <a:avLst/>
          </a:prstGeom>
          <a:noFill/>
          <a:ln w="12700">
            <a:solidFill>
              <a:prstClr val="black"/>
            </a:solidFill>
          </a:ln>
        </p:spPr>
        <p:txBody>
          <a:bodyPr vert="horz" lIns="93171" tIns="46586" rIns="93171" bIns="46586" rtlCol="0" anchor="ctr"/>
          <a:lstStyle/>
          <a:p>
            <a:endParaRPr lang="en-US"/>
          </a:p>
        </p:txBody>
      </p:sp>
    </p:spTree>
    <p:extLst>
      <p:ext uri="{BB962C8B-B14F-4D97-AF65-F5344CB8AC3E}">
        <p14:creationId xmlns:p14="http://schemas.microsoft.com/office/powerpoint/2010/main" xmlns=""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84188" y="654050"/>
            <a:ext cx="6042025" cy="4532313"/>
          </a:xfrm>
        </p:spPr>
      </p:sp>
      <p:sp>
        <p:nvSpPr>
          <p:cNvPr id="3" name="Notes Placeholder 2"/>
          <p:cNvSpPr>
            <a:spLocks noGrp="1"/>
          </p:cNvSpPr>
          <p:nvPr>
            <p:ph type="body" idx="1"/>
          </p:nvPr>
        </p:nvSpPr>
        <p:spPr/>
        <p:txBody>
          <a:bodyPr>
            <a:normAutofit/>
          </a:bodyPr>
          <a:lstStyle/>
          <a:p>
            <a:r>
              <a:rPr lang="en-US" dirty="0" smtClean="0"/>
              <a:t>Talk track for 14</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0192" y="244475"/>
            <a:ext cx="6520409" cy="4879891"/>
          </a:xfrm>
        </p:spPr>
      </p:sp>
      <p:sp>
        <p:nvSpPr>
          <p:cNvPr id="3" name="Notes Placeholder 2"/>
          <p:cNvSpPr>
            <a:spLocks noGrp="1"/>
          </p:cNvSpPr>
          <p:nvPr>
            <p:ph type="body" idx="1"/>
          </p:nvPr>
        </p:nvSpPr>
        <p:spPr/>
        <p:txBody>
          <a:bodyPr/>
          <a:lstStyle/>
          <a:p>
            <a:r>
              <a:rPr lang="en-US" dirty="0" smtClean="0"/>
              <a:t>x</a:t>
            </a:r>
            <a:endParaRPr lang="en-US" dirty="0"/>
          </a:p>
        </p:txBody>
      </p:sp>
    </p:spTree>
    <p:extLst>
      <p:ext uri="{BB962C8B-B14F-4D97-AF65-F5344CB8AC3E}">
        <p14:creationId xmlns:p14="http://schemas.microsoft.com/office/powerpoint/2010/main" xmlns="" val="687416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0192" y="244475"/>
            <a:ext cx="6520409" cy="4879891"/>
          </a:xfrm>
        </p:spPr>
      </p:sp>
      <p:sp>
        <p:nvSpPr>
          <p:cNvPr id="3" name="Notes Placeholder 2"/>
          <p:cNvSpPr>
            <a:spLocks noGrp="1"/>
          </p:cNvSpPr>
          <p:nvPr>
            <p:ph type="body" idx="1"/>
          </p:nvPr>
        </p:nvSpPr>
        <p:spPr/>
        <p:txBody>
          <a:bodyPr/>
          <a:lstStyle/>
          <a:p>
            <a:r>
              <a:rPr lang="en-US" dirty="0" smtClean="0"/>
              <a:t>x</a:t>
            </a:r>
            <a:endParaRPr lang="en-US" dirty="0"/>
          </a:p>
        </p:txBody>
      </p:sp>
    </p:spTree>
    <p:extLst>
      <p:ext uri="{BB962C8B-B14F-4D97-AF65-F5344CB8AC3E}">
        <p14:creationId xmlns:p14="http://schemas.microsoft.com/office/powerpoint/2010/main" xmlns="" val="687416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 y="244475"/>
            <a:ext cx="6507163" cy="4879975"/>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xmlns="" val="19175545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22226"/>
            <a:ext cx="6400800" cy="48228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773982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cxnSp>
        <p:nvCxnSpPr>
          <p:cNvPr id="15" name="Straight Connector 14"/>
          <p:cNvCxnSpPr/>
          <p:nvPr userDrawn="1"/>
        </p:nvCxnSpPr>
        <p:spPr bwMode="gray">
          <a:xfrm>
            <a:off x="1169427" y="1576552"/>
            <a:ext cx="4830717"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17"/>
          <p:cNvSpPr>
            <a:spLocks noGrp="1"/>
          </p:cNvSpPr>
          <p:nvPr>
            <p:ph type="body" sz="quarter" idx="40" hasCustomPrompt="1"/>
          </p:nvPr>
        </p:nvSpPr>
        <p:spPr bwMode="gray">
          <a:xfrm>
            <a:off x="1172943" y="2284456"/>
            <a:ext cx="4424668" cy="307777"/>
          </a:xfrm>
          <a:prstGeom prst="rect">
            <a:avLst/>
          </a:prstGeom>
        </p:spPr>
        <p:txBody>
          <a:bodyPr wrap="square" lIns="0" tIns="0" rIns="0" bIns="0" anchor="b" anchorCtr="0">
            <a:spAutoFit/>
          </a:bodyPr>
          <a:lstStyle>
            <a:lvl1pPr marL="0" indent="0">
              <a:spcBef>
                <a:spcPts val="0"/>
              </a:spcBef>
              <a:buNone/>
              <a:defRPr sz="2000" b="0" baseline="0">
                <a:solidFill>
                  <a:schemeClr val="accent4"/>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Title – Arial 20pt Regular</a:t>
            </a:r>
            <a:endParaRPr lang="en-US" dirty="0"/>
          </a:p>
        </p:txBody>
      </p:sp>
      <p:sp>
        <p:nvSpPr>
          <p:cNvPr id="19" name="Text Placeholder 17"/>
          <p:cNvSpPr>
            <a:spLocks noGrp="1"/>
          </p:cNvSpPr>
          <p:nvPr>
            <p:ph type="body" sz="quarter" idx="41" hasCustomPrompt="1"/>
          </p:nvPr>
        </p:nvSpPr>
        <p:spPr bwMode="gray">
          <a:xfrm>
            <a:off x="1172943" y="2604778"/>
            <a:ext cx="4425696" cy="230832"/>
          </a:xfrm>
          <a:prstGeom prst="rect">
            <a:avLst/>
          </a:prstGeom>
        </p:spPr>
        <p:txBody>
          <a:bodyPr lIns="0" tIns="0" rIns="0" bIns="0" anchor="t" anchorCtr="0">
            <a:spAutoFit/>
          </a:bodyPr>
          <a:lstStyle>
            <a:lvl1pPr marL="0" indent="0">
              <a:spcBef>
                <a:spcPts val="0"/>
              </a:spcBef>
              <a:buNone/>
              <a:defRPr sz="1500" b="0"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Divider Subtitle – Arial 14pt Regular</a:t>
            </a:r>
            <a:endParaRPr lang="en-US" dirty="0"/>
          </a:p>
        </p:txBody>
      </p:sp>
      <p:sp>
        <p:nvSpPr>
          <p:cNvPr id="11"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
        <p:nvSpPr>
          <p:cNvPr id="29" name="Text Placeholder 17"/>
          <p:cNvSpPr>
            <a:spLocks noGrp="1"/>
          </p:cNvSpPr>
          <p:nvPr>
            <p:ph type="body" sz="quarter" idx="46" hasCustomPrompt="1"/>
          </p:nvPr>
        </p:nvSpPr>
        <p:spPr bwMode="gray">
          <a:xfrm>
            <a:off x="4743444" y="1658893"/>
            <a:ext cx="1256700" cy="200055"/>
          </a:xfrm>
          <a:prstGeom prst="rect">
            <a:avLst/>
          </a:prstGeom>
        </p:spPr>
        <p:txBody>
          <a:bodyPr wrap="square" lIns="0" tIns="0" rIns="0" bIns="0" anchor="t" anchorCtr="0">
            <a:spAutoFit/>
          </a:bodyPr>
          <a:lstStyle>
            <a:lvl1pPr marL="0" indent="0" algn="r">
              <a:spcBef>
                <a:spcPts val="0"/>
              </a:spcBef>
              <a:buNone/>
              <a:defRPr sz="1300" b="0" i="1"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smtClean="0"/>
              <a:t>Chapter #</a:t>
            </a:r>
          </a:p>
        </p:txBody>
      </p:sp>
      <p:sp>
        <p:nvSpPr>
          <p:cNvPr id="30" name="Text Placeholder 31"/>
          <p:cNvSpPr>
            <a:spLocks noGrp="1"/>
          </p:cNvSpPr>
          <p:nvPr>
            <p:ph type="body" sz="quarter" idx="43" hasCustomPrompt="1"/>
          </p:nvPr>
        </p:nvSpPr>
        <p:spPr bwMode="gray">
          <a:xfrm>
            <a:off x="1381117" y="3078496"/>
            <a:ext cx="2733683" cy="1333698"/>
          </a:xfrm>
          <a:prstGeom prst="rect">
            <a:avLst/>
          </a:prstGeom>
        </p:spPr>
        <p:txBody>
          <a:bodyPr wrap="square" lIns="0" tIns="0" rIns="0" bIns="0">
            <a:spAutoFit/>
          </a:bodyPr>
          <a:lstStyle>
            <a:lvl1pPr>
              <a:lnSpc>
                <a:spcPct val="100000"/>
              </a:lnSpc>
              <a:spcBef>
                <a:spcPts val="500"/>
              </a:spcBef>
              <a:defRPr baseline="0">
                <a:solidFill>
                  <a:schemeClr val="accent4"/>
                </a:solidFill>
              </a:defRPr>
            </a:lvl1pPr>
            <a:lvl2pPr>
              <a:lnSpc>
                <a:spcPct val="100000"/>
              </a:lnSpc>
              <a:spcBef>
                <a:spcPts val="500"/>
              </a:spcBef>
              <a:defRPr>
                <a:solidFill>
                  <a:schemeClr val="accent4"/>
                </a:solidFill>
              </a:defRPr>
            </a:lvl2pPr>
            <a:lvl3pPr>
              <a:lnSpc>
                <a:spcPct val="100000"/>
              </a:lnSpc>
              <a:spcBef>
                <a:spcPts val="500"/>
              </a:spcBef>
              <a:defRPr>
                <a:solidFill>
                  <a:schemeClr val="accent4"/>
                </a:solidFill>
              </a:defRPr>
            </a:lvl3pPr>
            <a:lvl4pPr>
              <a:lnSpc>
                <a:spcPct val="100000"/>
              </a:lnSpc>
              <a:spcBef>
                <a:spcPts val="500"/>
              </a:spcBef>
              <a:defRPr>
                <a:solidFill>
                  <a:schemeClr val="accent4"/>
                </a:solidFill>
              </a:defRPr>
            </a:lvl4pPr>
            <a:lvl5pPr>
              <a:lnSpc>
                <a:spcPct val="100000"/>
              </a:lnSpc>
              <a:spcBef>
                <a:spcPts val="500"/>
              </a:spcBef>
              <a:defRPr>
                <a:solidFill>
                  <a:schemeClr val="accent4"/>
                </a:solidFill>
              </a:defRPr>
            </a:lvl5pPr>
          </a:lstStyle>
          <a:p>
            <a:pPr lvl="0"/>
            <a:r>
              <a:rPr lang="en-US" dirty="0" smtClean="0"/>
              <a:t>Bulleted text, if needed – Arial 10pt Regular Five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20" name="Group 4"/>
          <p:cNvGrpSpPr>
            <a:grpSpLocks noChangeAspect="1"/>
          </p:cNvGrpSpPr>
          <p:nvPr userDrawn="1"/>
        </p:nvGrpSpPr>
        <p:grpSpPr bwMode="auto">
          <a:xfrm>
            <a:off x="1171808" y="939171"/>
            <a:ext cx="720279" cy="558772"/>
            <a:chOff x="1155" y="849"/>
            <a:chExt cx="1717" cy="1332"/>
          </a:xfrm>
        </p:grpSpPr>
        <p:sp>
          <p:nvSpPr>
            <p:cNvPr id="26" name="Freeform 6"/>
            <p:cNvSpPr>
              <a:spLocks/>
            </p:cNvSpPr>
            <p:nvPr userDrawn="1"/>
          </p:nvSpPr>
          <p:spPr bwMode="auto">
            <a:xfrm>
              <a:off x="2045" y="1541"/>
              <a:ext cx="827" cy="640"/>
            </a:xfrm>
            <a:custGeom>
              <a:avLst/>
              <a:gdLst>
                <a:gd name="T0" fmla="*/ 0 w 1653"/>
                <a:gd name="T1" fmla="*/ 0 h 1280"/>
                <a:gd name="T2" fmla="*/ 828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8" y="0"/>
                  </a:lnTo>
                  <a:lnTo>
                    <a:pt x="1653" y="1280"/>
                  </a:lnTo>
                  <a:lnTo>
                    <a:pt x="824" y="1280"/>
                  </a:lnTo>
                  <a:lnTo>
                    <a:pt x="0"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7"/>
            <p:cNvSpPr>
              <a:spLocks/>
            </p:cNvSpPr>
            <p:nvPr userDrawn="1"/>
          </p:nvSpPr>
          <p:spPr bwMode="auto">
            <a:xfrm>
              <a:off x="1155" y="1541"/>
              <a:ext cx="826" cy="640"/>
            </a:xfrm>
            <a:custGeom>
              <a:avLst/>
              <a:gdLst>
                <a:gd name="T0" fmla="*/ 824 w 1653"/>
                <a:gd name="T1" fmla="*/ 0 h 1280"/>
                <a:gd name="T2" fmla="*/ 1653 w 1653"/>
                <a:gd name="T3" fmla="*/ 0 h 1280"/>
                <a:gd name="T4" fmla="*/ 829 w 1653"/>
                <a:gd name="T5" fmla="*/ 1280 h 1280"/>
                <a:gd name="T6" fmla="*/ 0 w 1653"/>
                <a:gd name="T7" fmla="*/ 1280 h 1280"/>
                <a:gd name="T8" fmla="*/ 824 w 1653"/>
                <a:gd name="T9" fmla="*/ 0 h 1280"/>
              </a:gdLst>
              <a:ahLst/>
              <a:cxnLst>
                <a:cxn ang="0">
                  <a:pos x="T0" y="T1"/>
                </a:cxn>
                <a:cxn ang="0">
                  <a:pos x="T2" y="T3"/>
                </a:cxn>
                <a:cxn ang="0">
                  <a:pos x="T4" y="T5"/>
                </a:cxn>
                <a:cxn ang="0">
                  <a:pos x="T6" y="T7"/>
                </a:cxn>
                <a:cxn ang="0">
                  <a:pos x="T8" y="T9"/>
                </a:cxn>
              </a:cxnLst>
              <a:rect l="0" t="0" r="r" b="b"/>
              <a:pathLst>
                <a:path w="1653" h="1280">
                  <a:moveTo>
                    <a:pt x="824" y="0"/>
                  </a:moveTo>
                  <a:lnTo>
                    <a:pt x="1653" y="0"/>
                  </a:lnTo>
                  <a:lnTo>
                    <a:pt x="829" y="1280"/>
                  </a:lnTo>
                  <a:lnTo>
                    <a:pt x="0" y="1280"/>
                  </a:lnTo>
                  <a:lnTo>
                    <a:pt x="824"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8"/>
            <p:cNvSpPr>
              <a:spLocks/>
            </p:cNvSpPr>
            <p:nvPr userDrawn="1"/>
          </p:nvSpPr>
          <p:spPr bwMode="auto">
            <a:xfrm>
              <a:off x="1609" y="849"/>
              <a:ext cx="826" cy="640"/>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9" y="0"/>
                  </a:lnTo>
                  <a:lnTo>
                    <a:pt x="1653" y="1280"/>
                  </a:lnTo>
                  <a:lnTo>
                    <a:pt x="824" y="1280"/>
                  </a:lnTo>
                  <a:lnTo>
                    <a:pt x="0" y="0"/>
                  </a:lnTo>
                  <a:close/>
                </a:path>
              </a:pathLst>
            </a:custGeom>
            <a:solidFill>
              <a:srgbClr val="CF0A2C"/>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2"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3"/>
                </a:solidFill>
              </a:defRPr>
            </a:lvl1pPr>
          </a:lstStyle>
          <a:p>
            <a:pPr lvl="0"/>
            <a:r>
              <a:rPr lang="en-US" dirty="0" smtClean="0"/>
              <a:t>Slide Subtitle – Arial 14pt Regular, Use Title Case</a:t>
            </a:r>
            <a:endParaRPr lang="en-US" dirty="0"/>
          </a:p>
        </p:txBody>
      </p:sp>
      <p:sp>
        <p:nvSpPr>
          <p:cNvPr id="17" name="Text Placeholder 4"/>
          <p:cNvSpPr>
            <a:spLocks noGrp="1"/>
          </p:cNvSpPr>
          <p:nvPr>
            <p:ph type="body" sz="quarter" idx="22" hasCustomPrompt="1"/>
          </p:nvPr>
        </p:nvSpPr>
        <p:spPr bwMode="gray">
          <a:xfrm>
            <a:off x="320040" y="45947"/>
            <a:ext cx="2926080" cy="138499"/>
          </a:xfrm>
          <a:prstGeom prst="rect">
            <a:avLst/>
          </a:prstGeom>
        </p:spPr>
        <p:txBody>
          <a:bodyPr lIns="0" tIns="0" rIns="0" bIns="0">
            <a:spAutoFit/>
          </a:bodyPr>
          <a:lstStyle>
            <a:lvl1pPr marL="0" indent="0">
              <a:spcBef>
                <a:spcPts val="0"/>
              </a:spcBef>
              <a:buNone/>
              <a:defRPr sz="900" baseline="0">
                <a:solidFill>
                  <a:schemeClr val="bg1"/>
                </a:solidFill>
              </a:defRPr>
            </a:lvl1pPr>
          </a:lstStyle>
          <a:p>
            <a:pPr lvl="0"/>
            <a:r>
              <a:rPr lang="en-US" dirty="0" smtClean="0"/>
              <a:t>Top Kicker – Arial 9pt Regular, Use Title Case</a:t>
            </a:r>
            <a:endParaRPr lang="en-US" dirty="0"/>
          </a:p>
        </p:txBody>
      </p:sp>
      <p:sp>
        <p:nvSpPr>
          <p:cNvPr id="20"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1" name="Text Placeholder 23"/>
          <p:cNvSpPr>
            <a:spLocks noGrp="1"/>
          </p:cNvSpPr>
          <p:nvPr>
            <p:ph type="body" sz="quarter" idx="24" hasCustomPrompt="1"/>
          </p:nvPr>
        </p:nvSpPr>
        <p:spPr bwMode="gray">
          <a:xfrm>
            <a:off x="0" y="4390123"/>
            <a:ext cx="1743559" cy="230832"/>
          </a:xfrm>
          <a:prstGeom prst="rect">
            <a:avLst/>
          </a:prstGeom>
        </p:spPr>
        <p:txBody>
          <a:bodyPr lIns="4572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23"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smtClean="0"/>
              <a:t>Slide Title – Arial 18pt Bold, Use Title Case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Ref idx="1001">
        <a:schemeClr val="bg2"/>
      </p:bgRef>
    </p:bg>
    <p:spTree>
      <p:nvGrpSpPr>
        <p:cNvPr id="1" name=""/>
        <p:cNvGrpSpPr/>
        <p:nvPr/>
      </p:nvGrpSpPr>
      <p:grpSpPr>
        <a:xfrm>
          <a:off x="0" y="0"/>
          <a:ext cx="0" cy="0"/>
          <a:chOff x="0" y="0"/>
          <a:chExt cx="0" cy="0"/>
        </a:xfrm>
      </p:grpSpPr>
      <p:sp>
        <p:nvSpPr>
          <p:cNvPr id="8"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3"/>
                </a:solidFill>
              </a:defRPr>
            </a:lvl1pPr>
          </a:lstStyle>
          <a:p>
            <a:pPr lvl="0"/>
            <a:r>
              <a:rPr lang="en-US" dirty="0" smtClean="0"/>
              <a:t>Slide Subtitle – Arial 14pt Regular, Use Title Case</a:t>
            </a:r>
            <a:endParaRPr lang="en-US" dirty="0"/>
          </a:p>
        </p:txBody>
      </p:sp>
      <p:sp>
        <p:nvSpPr>
          <p:cNvPr id="12"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3" name="Text Placeholder 23"/>
          <p:cNvSpPr>
            <a:spLocks noGrp="1"/>
          </p:cNvSpPr>
          <p:nvPr>
            <p:ph type="body" sz="quarter" idx="24" hasCustomPrompt="1"/>
          </p:nvPr>
        </p:nvSpPr>
        <p:spPr bwMode="gray">
          <a:xfrm>
            <a:off x="0" y="4390123"/>
            <a:ext cx="1743559" cy="230832"/>
          </a:xfrm>
          <a:prstGeom prst="rect">
            <a:avLst/>
          </a:prstGeom>
        </p:spPr>
        <p:txBody>
          <a:bodyPr lIns="4572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
        <p:nvSpPr>
          <p:cNvPr id="15"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smtClean="0"/>
              <a:t>Slide Title – Arial 18pt Bold, Use Title Case</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pact Slide">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TextBox 2"/>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3"/>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3"/>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3"/>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6" name="Text Placeholder 4"/>
          <p:cNvSpPr>
            <a:spLocks noGrp="1"/>
          </p:cNvSpPr>
          <p:nvPr>
            <p:ph type="body" sz="quarter" idx="21" hasCustomPrompt="1"/>
          </p:nvPr>
        </p:nvSpPr>
        <p:spPr bwMode="gray">
          <a:xfrm>
            <a:off x="320040" y="718356"/>
            <a:ext cx="5759450" cy="215444"/>
          </a:xfrm>
          <a:prstGeom prst="rect">
            <a:avLst/>
          </a:prstGeom>
        </p:spPr>
        <p:txBody>
          <a:bodyPr lIns="0" tIns="0" rIns="0" bIns="0">
            <a:spAutoFit/>
          </a:bodyPr>
          <a:lstStyle>
            <a:lvl1pPr marL="0" indent="0">
              <a:spcBef>
                <a:spcPts val="0"/>
              </a:spcBef>
              <a:buNone/>
              <a:defRPr sz="1400" baseline="0">
                <a:solidFill>
                  <a:schemeClr val="accent3"/>
                </a:solidFill>
              </a:defRPr>
            </a:lvl1pPr>
          </a:lstStyle>
          <a:p>
            <a:pPr lvl="0"/>
            <a:r>
              <a:rPr lang="en-US" dirty="0" smtClean="0"/>
              <a:t>Slide Subtitle – Arial 14pt Regular, Use Title Case</a:t>
            </a:r>
            <a:endParaRPr lang="en-US" dirty="0"/>
          </a:p>
        </p:txBody>
      </p:sp>
      <p:sp>
        <p:nvSpPr>
          <p:cNvPr id="7" name="Text Placeholder 4"/>
          <p:cNvSpPr>
            <a:spLocks noGrp="1"/>
          </p:cNvSpPr>
          <p:nvPr>
            <p:ph type="body" sz="quarter" idx="25" hasCustomPrompt="1"/>
          </p:nvPr>
        </p:nvSpPr>
        <p:spPr bwMode="gray">
          <a:xfrm>
            <a:off x="320040" y="317903"/>
            <a:ext cx="5759450" cy="276999"/>
          </a:xfrm>
          <a:prstGeom prst="rect">
            <a:avLst/>
          </a:prstGeom>
        </p:spPr>
        <p:txBody>
          <a:bodyPr lIns="0" tIns="0" rIns="0" bIns="0" anchor="b" anchorCtr="0">
            <a:spAutoFit/>
          </a:bodyPr>
          <a:lstStyle>
            <a:lvl1pPr marL="0" indent="0">
              <a:spcBef>
                <a:spcPts val="0"/>
              </a:spcBef>
              <a:buNone/>
              <a:defRPr sz="1800" b="1" baseline="0">
                <a:solidFill>
                  <a:schemeClr val="bg1"/>
                </a:solidFill>
              </a:defRPr>
            </a:lvl1pPr>
          </a:lstStyle>
          <a:p>
            <a:pPr lvl="0"/>
            <a:r>
              <a:rPr lang="en-US" dirty="0" smtClean="0"/>
              <a:t>Slide Title – Arial 18pt Bold, Use Title Case</a:t>
            </a:r>
          </a:p>
        </p:txBody>
      </p:sp>
      <p:sp>
        <p:nvSpPr>
          <p:cNvPr id="9" name="Text Placeholder 8"/>
          <p:cNvSpPr>
            <a:spLocks noGrp="1"/>
          </p:cNvSpPr>
          <p:nvPr>
            <p:ph type="body" sz="quarter" idx="26" hasCustomPrompt="1"/>
          </p:nvPr>
        </p:nvSpPr>
        <p:spPr bwMode="gray">
          <a:xfrm>
            <a:off x="1143000" y="1565321"/>
            <a:ext cx="4114800" cy="2011680"/>
          </a:xfrm>
          <a:prstGeom prst="rect">
            <a:avLst/>
          </a:prstGeom>
          <a:noFill/>
          <a:ln>
            <a:noFill/>
          </a:ln>
        </p:spPr>
        <p:txBody>
          <a:bodyPr wrap="square" lIns="0" tIns="0" rIns="0" bIns="0">
            <a:spAutoFit/>
          </a:bodyPr>
          <a:lstStyle>
            <a:lvl1pPr marL="0" marR="0" indent="0" algn="l" defTabSz="640080" rtl="0" eaLnBrk="1" fontAlgn="auto" latinLnBrk="0" hangingPunct="1">
              <a:lnSpc>
                <a:spcPct val="100000"/>
              </a:lnSpc>
              <a:spcBef>
                <a:spcPts val="1200"/>
              </a:spcBef>
              <a:spcAft>
                <a:spcPts val="0"/>
              </a:spcAft>
              <a:buClrTx/>
              <a:buSzTx/>
              <a:buFont typeface="Arial" pitchFamily="34" charset="0"/>
              <a:buNone/>
              <a:tabLst/>
              <a:defRPr sz="1500" baseline="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marL="0" marR="0" lvl="0" indent="0" algn="l" defTabSz="640080" rtl="0" eaLnBrk="1" fontAlgn="auto" latinLnBrk="0" hangingPunct="1">
              <a:lnSpc>
                <a:spcPct val="100000"/>
              </a:lnSpc>
              <a:spcBef>
                <a:spcPts val="500"/>
              </a:spcBef>
              <a:spcAft>
                <a:spcPts val="0"/>
              </a:spcAft>
              <a:buClrTx/>
              <a:buSzTx/>
              <a:buFont typeface="Arial" pitchFamily="34" charset="0"/>
              <a:buNone/>
              <a:tabLst/>
              <a:defRPr/>
            </a:pPr>
            <a:r>
              <a:rPr lang="en-US" dirty="0" smtClean="0"/>
              <a:t>Use dark background slides sparingly as impact slides (ex: a single quote, statistic, or large image). See sample impact slides in the ABC PPT On-screen Graphic and Layout Guide.</a:t>
            </a:r>
            <a:br>
              <a:rPr lang="en-US" dirty="0" smtClean="0"/>
            </a:br>
            <a:r>
              <a:rPr lang="en-US" dirty="0" smtClean="0"/>
              <a:t>Impact quote text – Arial 15pt Regular. Keep quote short and minimize slide titling. Be sure to incorporate the large quote graphic from page 117 of the GLG.</a:t>
            </a:r>
          </a:p>
        </p:txBody>
      </p:sp>
      <p:sp>
        <p:nvSpPr>
          <p:cNvPr id="8" name="Text Placeholder 21"/>
          <p:cNvSpPr>
            <a:spLocks noGrp="1"/>
          </p:cNvSpPr>
          <p:nvPr>
            <p:ph type="body" sz="quarter" idx="23" hasCustomPrompt="1"/>
          </p:nvPr>
        </p:nvSpPr>
        <p:spPr bwMode="gray">
          <a:xfrm>
            <a:off x="4412710" y="4619012"/>
            <a:ext cx="1988089" cy="181588"/>
          </a:xfrm>
          <a:prstGeom prst="rect">
            <a:avLst/>
          </a:prstGeom>
        </p:spPr>
        <p:txBody>
          <a:bodyPr lIns="0" tIns="0" rIns="45720" bIns="27432" anchor="b">
            <a:spAutoFit/>
          </a:bodyPr>
          <a:lstStyle>
            <a:lvl1pPr marL="0" indent="0" algn="l">
              <a:spcBef>
                <a:spcPts val="0"/>
              </a:spcBef>
              <a:buNone/>
              <a:defRPr sz="500" baseline="0">
                <a:solidFill>
                  <a:schemeClr val="accent3"/>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Tree>
    <p:extLst>
      <p:ext uri="{BB962C8B-B14F-4D97-AF65-F5344CB8AC3E}">
        <p14:creationId xmlns:p14="http://schemas.microsoft.com/office/powerpoint/2010/main" xmlns="" val="26476816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cxnSp>
        <p:nvCxnSpPr>
          <p:cNvPr id="20" name="Straight Connector 19"/>
          <p:cNvCxnSpPr/>
          <p:nvPr userDrawn="1"/>
        </p:nvCxnSpPr>
        <p:spPr bwMode="gray">
          <a:xfrm>
            <a:off x="320675"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5"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5"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5"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5"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5"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5"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5"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5"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5"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320040" y="318266"/>
            <a:ext cx="4023360" cy="276999"/>
          </a:xfrm>
          <a:prstGeom prst="rect">
            <a:avLst/>
          </a:prstGeom>
          <a:noFill/>
        </p:spPr>
        <p:txBody>
          <a:bodyPr wrap="square" lIns="0" tIns="0" rIns="0" bIns="0" rtlCol="0" anchor="b" anchorCtr="0">
            <a:spAutoFit/>
          </a:bodyPr>
          <a:lstStyle/>
          <a:p>
            <a:r>
              <a:rPr lang="en-US" sz="1800" b="1" dirty="0" smtClean="0">
                <a:solidFill>
                  <a:schemeClr val="bg1"/>
                </a:solidFill>
                <a:latin typeface="Arial" pitchFamily="34" charset="0"/>
                <a:cs typeface="Arial" pitchFamily="34" charset="0"/>
              </a:rPr>
              <a:t>Notes: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14" name="Rectangle 13"/>
          <p:cNvSpPr/>
          <p:nvPr userDrawn="1"/>
        </p:nvSpPr>
        <p:spPr bwMode="gray">
          <a:xfrm>
            <a:off x="0" y="-1"/>
            <a:ext cx="6400800" cy="1088572"/>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p:cNvCxnSpPr/>
          <p:nvPr userDrawn="1"/>
        </p:nvCxnSpPr>
        <p:spPr bwMode="gray">
          <a:xfrm>
            <a:off x="320675"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5"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5"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5"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5"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5"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5"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5"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5"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5"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320675" y="85309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6" name="Slide Number Placeholder 2"/>
          <p:cNvSpPr txBox="1">
            <a:spLocks/>
          </p:cNvSpPr>
          <p:nvPr userDrawn="1"/>
        </p:nvSpPr>
        <p:spPr>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
        <p:nvSpPr>
          <p:cNvPr id="18" name="TextBox 17"/>
          <p:cNvSpPr txBox="1"/>
          <p:nvPr userDrawn="1"/>
        </p:nvSpPr>
        <p:spPr bwMode="gray">
          <a:xfrm>
            <a:off x="320040" y="318266"/>
            <a:ext cx="4023360" cy="276999"/>
          </a:xfrm>
          <a:prstGeom prst="rect">
            <a:avLst/>
          </a:prstGeom>
          <a:noFill/>
        </p:spPr>
        <p:txBody>
          <a:bodyPr wrap="square" lIns="0" tIns="0" rIns="0" bIns="0" rtlCol="0" anchor="b" anchorCtr="0">
            <a:spAutoFit/>
          </a:bodyPr>
          <a:lstStyle/>
          <a:p>
            <a:r>
              <a:rPr lang="en-US" sz="1800" b="1" dirty="0" smtClean="0">
                <a:solidFill>
                  <a:schemeClr val="tx1"/>
                </a:solidFill>
                <a:latin typeface="Arial" pitchFamily="34" charset="0"/>
                <a:cs typeface="Arial" pitchFamily="34" charset="0"/>
              </a:rPr>
              <a:t>Notes: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peech Text Bottom">
    <p:spTree>
      <p:nvGrpSpPr>
        <p:cNvPr id="1" name=""/>
        <p:cNvGrpSpPr/>
        <p:nvPr/>
      </p:nvGrpSpPr>
      <p:grpSpPr>
        <a:xfrm>
          <a:off x="0" y="0"/>
          <a:ext cx="0" cy="0"/>
          <a:chOff x="0" y="0"/>
          <a:chExt cx="0" cy="0"/>
        </a:xfrm>
      </p:grpSpPr>
      <p:sp>
        <p:nvSpPr>
          <p:cNvPr id="4" name="Rectangle 3"/>
          <p:cNvSpPr/>
          <p:nvPr userDrawn="1"/>
        </p:nvSpPr>
        <p:spPr bwMode="gray">
          <a:xfrm>
            <a:off x="0" y="-1"/>
            <a:ext cx="6400800" cy="1088572"/>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6"/>
          <p:cNvSpPr>
            <a:spLocks noGrp="1"/>
          </p:cNvSpPr>
          <p:nvPr>
            <p:ph type="body" sz="quarter" idx="24" hasCustomPrompt="1"/>
          </p:nvPr>
        </p:nvSpPr>
        <p:spPr bwMode="gray">
          <a:xfrm>
            <a:off x="320674" y="2504777"/>
            <a:ext cx="5759451" cy="2000548"/>
          </a:xfrm>
          <a:prstGeom prst="rect">
            <a:avLst/>
          </a:prstGeom>
        </p:spPr>
        <p:txBody>
          <a:bodyPr lIns="0" tIns="0" rIns="0" bIns="0">
            <a:spAutoFit/>
          </a:bodyPr>
          <a:lstStyle>
            <a:lvl1pPr marL="0" indent="0" algn="l">
              <a:lnSpc>
                <a:spcPts val="1300"/>
              </a:lnSpc>
              <a:buNone/>
              <a:defRPr sz="1000"/>
            </a:lvl1pPr>
          </a:lstStyle>
          <a:p>
            <a:pPr lvl="0"/>
            <a:r>
              <a:rPr lang="en-US" dirty="0" smtClean="0"/>
              <a:t>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Click to add speech text here in Arial 10pt Regular. </a:t>
            </a:r>
            <a:endParaRPr lang="en-US" dirty="0"/>
          </a:p>
        </p:txBody>
      </p:sp>
      <p:sp>
        <p:nvSpPr>
          <p:cNvPr id="6"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solidFill>
                  <a:schemeClr val="tx1"/>
                </a:solidFill>
              </a:rPr>
              <a:pPr/>
              <a:t>‹#›</a:t>
            </a:fld>
            <a:endParaRPr lang="en-US" dirty="0">
              <a:solidFill>
                <a:schemeClr val="tx1"/>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ver Page Lockup: Top Slide">
    <p:spTree>
      <p:nvGrpSpPr>
        <p:cNvPr id="1" name=""/>
        <p:cNvGrpSpPr/>
        <p:nvPr/>
      </p:nvGrpSpPr>
      <p:grpSpPr>
        <a:xfrm>
          <a:off x="0" y="0"/>
          <a:ext cx="0" cy="0"/>
          <a:chOff x="0" y="0"/>
          <a:chExt cx="0" cy="0"/>
        </a:xfrm>
      </p:grpSpPr>
      <p:sp>
        <p:nvSpPr>
          <p:cNvPr id="11" name="Freeform 10"/>
          <p:cNvSpPr/>
          <p:nvPr userDrawn="1"/>
        </p:nvSpPr>
        <p:spPr bwMode="gray">
          <a:xfrm flipV="1">
            <a:off x="1522142" y="-3202"/>
            <a:ext cx="4878658" cy="471159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bwMode="gray">
          <a:xfrm>
            <a:off x="1677053" y="519535"/>
            <a:ext cx="0" cy="50292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0" hasCustomPrompt="1"/>
          </p:nvPr>
        </p:nvSpPr>
        <p:spPr bwMode="gray">
          <a:xfrm>
            <a:off x="1754514" y="529222"/>
            <a:ext cx="2480260" cy="490926"/>
          </a:xfrm>
          <a:prstGeom prst="rect">
            <a:avLst/>
          </a:prstGeom>
        </p:spPr>
        <p:txBody>
          <a:bodyPr anchor="ctr" anchorCtr="0"/>
          <a:lstStyle>
            <a:lvl1pPr marL="0" indent="0">
              <a:spcBef>
                <a:spcPts val="0"/>
              </a:spcBef>
              <a:buNone/>
              <a:defRPr sz="1200">
                <a:solidFill>
                  <a:schemeClr val="tx1"/>
                </a:solidFill>
              </a:defRPr>
            </a:lvl1pPr>
          </a:lstStyle>
          <a:p>
            <a:pPr lvl="0"/>
            <a:r>
              <a:rPr lang="en-US" dirty="0" smtClean="0"/>
              <a:t>Program Name Goes Here on One Line or Two Equal Lines</a:t>
            </a:r>
          </a:p>
        </p:txBody>
      </p:sp>
      <p:sp>
        <p:nvSpPr>
          <p:cNvPr id="10" name="Text Placeholder 8"/>
          <p:cNvSpPr>
            <a:spLocks noGrp="1"/>
          </p:cNvSpPr>
          <p:nvPr>
            <p:ph type="body" sz="quarter" idx="13" hasCustomPrompt="1"/>
          </p:nvPr>
        </p:nvSpPr>
        <p:spPr bwMode="gray">
          <a:xfrm>
            <a:off x="913784" y="2994031"/>
            <a:ext cx="4610546" cy="769441"/>
          </a:xfrm>
          <a:prstGeom prst="rect">
            <a:avLst/>
          </a:prstGeom>
        </p:spPr>
        <p:txBody>
          <a:bodyPr lIns="0" tIns="0" rIns="0" bIns="0" anchor="b">
            <a:spAutoFit/>
          </a:bodyPr>
          <a:lstStyle>
            <a:lvl1pPr marL="0" indent="0">
              <a:spcBef>
                <a:spcPts val="0"/>
              </a:spcBef>
              <a:buNone/>
              <a:defRPr sz="25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25pt Regular, Use Title Case</a:t>
            </a:r>
          </a:p>
        </p:txBody>
      </p:sp>
      <p:sp>
        <p:nvSpPr>
          <p:cNvPr id="12" name="Text Placeholder 8"/>
          <p:cNvSpPr>
            <a:spLocks noGrp="1"/>
          </p:cNvSpPr>
          <p:nvPr>
            <p:ph type="body" sz="quarter" idx="14" hasCustomPrompt="1"/>
          </p:nvPr>
        </p:nvSpPr>
        <p:spPr bwMode="gray">
          <a:xfrm>
            <a:off x="913784" y="3850943"/>
            <a:ext cx="4610546" cy="184666"/>
          </a:xfrm>
          <a:prstGeom prst="rect">
            <a:avLst/>
          </a:prstGeom>
        </p:spPr>
        <p:txBody>
          <a:bodyPr lIns="0" tIns="0" rIns="0" bIns="0" anchor="t">
            <a:spAutoFit/>
          </a:bodyPr>
          <a:lstStyle>
            <a:lvl1pPr marL="0" indent="0">
              <a:spcBef>
                <a:spcPts val="0"/>
              </a:spcBef>
              <a:buNone/>
              <a:defRPr sz="12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pic>
        <p:nvPicPr>
          <p:cNvPr id="13" name="Picture 12"/>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142874" y="396313"/>
            <a:ext cx="1517904" cy="737308"/>
          </a:xfrm>
          <a:prstGeom prst="rect">
            <a:avLst/>
          </a:prstGeom>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ver Page Logo: Top Slide">
    <p:spTree>
      <p:nvGrpSpPr>
        <p:cNvPr id="1" name=""/>
        <p:cNvGrpSpPr/>
        <p:nvPr/>
      </p:nvGrpSpPr>
      <p:grpSpPr>
        <a:xfrm>
          <a:off x="0" y="0"/>
          <a:ext cx="0" cy="0"/>
          <a:chOff x="0" y="0"/>
          <a:chExt cx="0" cy="0"/>
        </a:xfrm>
      </p:grpSpPr>
      <p:sp>
        <p:nvSpPr>
          <p:cNvPr id="11" name="Freeform 10"/>
          <p:cNvSpPr/>
          <p:nvPr userDrawn="1"/>
        </p:nvSpPr>
        <p:spPr bwMode="gray">
          <a:xfrm flipV="1">
            <a:off x="1522142" y="-3202"/>
            <a:ext cx="4878658" cy="471159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565650 w 5105400"/>
              <a:gd name="connsiteY3" fmla="*/ 819150 h 3962400"/>
              <a:gd name="connsiteX4" fmla="*/ 2556666 w 5105400"/>
              <a:gd name="connsiteY4" fmla="*/ 3962400 h 3962400"/>
              <a:gd name="connsiteX5" fmla="*/ 0 w 51054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2556666 w 4572000"/>
              <a:gd name="connsiteY4" fmla="*/ 3962400 h 3962400"/>
              <a:gd name="connsiteX5" fmla="*/ 0 w 4572000"/>
              <a:gd name="connsiteY5" fmla="*/ 3962400 h 3962400"/>
              <a:gd name="connsiteX0" fmla="*/ 0 w 4572000"/>
              <a:gd name="connsiteY0" fmla="*/ 3962400 h 3962400"/>
              <a:gd name="connsiteX1" fmla="*/ 2548734 w 4572000"/>
              <a:gd name="connsiteY1" fmla="*/ 0 h 3962400"/>
              <a:gd name="connsiteX2" fmla="*/ 4572000 w 4572000"/>
              <a:gd name="connsiteY2" fmla="*/ 0 h 3962400"/>
              <a:gd name="connsiteX3" fmla="*/ 4565650 w 4572000"/>
              <a:gd name="connsiteY3" fmla="*/ 819150 h 3962400"/>
              <a:gd name="connsiteX4" fmla="*/ 4098208 w 4572000"/>
              <a:gd name="connsiteY4" fmla="*/ 1547341 h 3962400"/>
              <a:gd name="connsiteX5" fmla="*/ 2556666 w 4572000"/>
              <a:gd name="connsiteY5" fmla="*/ 3962400 h 3962400"/>
              <a:gd name="connsiteX6" fmla="*/ 0 w 4572000"/>
              <a:gd name="connsiteY6"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830246"/>
              <a:gd name="connsiteY0" fmla="*/ 3962400 h 3962400"/>
              <a:gd name="connsiteX1" fmla="*/ 2548734 w 4830246"/>
              <a:gd name="connsiteY1" fmla="*/ 0 h 3962400"/>
              <a:gd name="connsiteX2" fmla="*/ 4572000 w 4830246"/>
              <a:gd name="connsiteY2" fmla="*/ 0 h 3962400"/>
              <a:gd name="connsiteX3" fmla="*/ 4098208 w 4830246"/>
              <a:gd name="connsiteY3" fmla="*/ 1547341 h 3962400"/>
              <a:gd name="connsiteX4" fmla="*/ 2556666 w 4830246"/>
              <a:gd name="connsiteY4" fmla="*/ 3962400 h 3962400"/>
              <a:gd name="connsiteX5" fmla="*/ 0 w 4830246"/>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434097"/>
              <a:gd name="connsiteY0" fmla="*/ 3962400 h 3962400"/>
              <a:gd name="connsiteX1" fmla="*/ 2548734 w 4434097"/>
              <a:gd name="connsiteY1" fmla="*/ 0 h 3962400"/>
              <a:gd name="connsiteX2" fmla="*/ 4100987 w 4434097"/>
              <a:gd name="connsiteY2" fmla="*/ 0 h 3962400"/>
              <a:gd name="connsiteX3" fmla="*/ 4098208 w 4434097"/>
              <a:gd name="connsiteY3" fmla="*/ 1547341 h 3962400"/>
              <a:gd name="connsiteX4" fmla="*/ 2556666 w 4434097"/>
              <a:gd name="connsiteY4" fmla="*/ 3962400 h 3962400"/>
              <a:gd name="connsiteX5" fmla="*/ 0 w 4434097"/>
              <a:gd name="connsiteY5" fmla="*/ 3962400 h 3962400"/>
              <a:gd name="connsiteX0" fmla="*/ 0 w 4102899"/>
              <a:gd name="connsiteY0" fmla="*/ 3962400 h 3962400"/>
              <a:gd name="connsiteX1" fmla="*/ 2548734 w 4102899"/>
              <a:gd name="connsiteY1" fmla="*/ 0 h 3962400"/>
              <a:gd name="connsiteX2" fmla="*/ 4100987 w 4102899"/>
              <a:gd name="connsiteY2" fmla="*/ 0 h 3962400"/>
              <a:gd name="connsiteX3" fmla="*/ 4098208 w 4102899"/>
              <a:gd name="connsiteY3" fmla="*/ 1547341 h 3962400"/>
              <a:gd name="connsiteX4" fmla="*/ 2556666 w 4102899"/>
              <a:gd name="connsiteY4" fmla="*/ 3962400 h 3962400"/>
              <a:gd name="connsiteX5" fmla="*/ 0 w 4102899"/>
              <a:gd name="connsiteY5" fmla="*/ 39624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02899" h="3962400">
                <a:moveTo>
                  <a:pt x="0" y="3962400"/>
                </a:moveTo>
                <a:lnTo>
                  <a:pt x="2548734" y="0"/>
                </a:lnTo>
                <a:lnTo>
                  <a:pt x="4100987" y="0"/>
                </a:lnTo>
                <a:cubicBezTo>
                  <a:pt x="4102899" y="315565"/>
                  <a:pt x="4097659" y="1380383"/>
                  <a:pt x="4098208" y="1547341"/>
                </a:cubicBezTo>
                <a:lnTo>
                  <a:pt x="2556666" y="3962400"/>
                </a:lnTo>
                <a:lnTo>
                  <a:pt x="0" y="3962400"/>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8"/>
          <p:cNvSpPr>
            <a:spLocks noGrp="1"/>
          </p:cNvSpPr>
          <p:nvPr>
            <p:ph type="body" sz="quarter" idx="13" hasCustomPrompt="1"/>
          </p:nvPr>
        </p:nvSpPr>
        <p:spPr bwMode="gray">
          <a:xfrm>
            <a:off x="913784" y="2994031"/>
            <a:ext cx="4610546" cy="769441"/>
          </a:xfrm>
          <a:prstGeom prst="rect">
            <a:avLst/>
          </a:prstGeom>
        </p:spPr>
        <p:txBody>
          <a:bodyPr lIns="0" tIns="0" rIns="0" bIns="0" anchor="b">
            <a:spAutoFit/>
          </a:bodyPr>
          <a:lstStyle>
            <a:lvl1pPr marL="0" indent="0">
              <a:spcBef>
                <a:spcPts val="0"/>
              </a:spcBef>
              <a:buNone/>
              <a:defRPr sz="25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Title – Arial </a:t>
            </a:r>
            <a:br>
              <a:rPr lang="en-US" dirty="0" smtClean="0"/>
            </a:br>
            <a:r>
              <a:rPr lang="en-US" dirty="0" smtClean="0"/>
              <a:t>25pt Regular, Use Title Case</a:t>
            </a:r>
          </a:p>
        </p:txBody>
      </p:sp>
      <p:sp>
        <p:nvSpPr>
          <p:cNvPr id="12" name="Text Placeholder 8"/>
          <p:cNvSpPr>
            <a:spLocks noGrp="1"/>
          </p:cNvSpPr>
          <p:nvPr>
            <p:ph type="body" sz="quarter" idx="14" hasCustomPrompt="1"/>
          </p:nvPr>
        </p:nvSpPr>
        <p:spPr bwMode="gray">
          <a:xfrm>
            <a:off x="913784" y="3850943"/>
            <a:ext cx="4610546" cy="184666"/>
          </a:xfrm>
          <a:prstGeom prst="rect">
            <a:avLst/>
          </a:prstGeom>
        </p:spPr>
        <p:txBody>
          <a:bodyPr lIns="0" tIns="0" rIns="0" bIns="0" anchor="t">
            <a:spAutoFit/>
          </a:bodyPr>
          <a:lstStyle>
            <a:lvl1pPr marL="0" indent="0">
              <a:spcBef>
                <a:spcPts val="0"/>
              </a:spcBef>
              <a:buNone/>
              <a:defRPr sz="1200" b="0" baseline="0">
                <a:solidFill>
                  <a:schemeClr val="tx1"/>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smtClean="0"/>
              <a:t>Presentation Subtitle – Arial 12pt Regular, Use Title Case</a:t>
            </a:r>
          </a:p>
        </p:txBody>
      </p:sp>
      <p:pic>
        <p:nvPicPr>
          <p:cNvPr id="13" name="Picture 12"/>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142874" y="396313"/>
            <a:ext cx="1517904" cy="737308"/>
          </a:xfrm>
          <a:prstGeom prst="rect">
            <a:avLst/>
          </a:prstGeom>
        </p:spPr>
      </p:pic>
    </p:spTree>
    <p:extLst>
      <p:ext uri="{BB962C8B-B14F-4D97-AF65-F5344CB8AC3E}">
        <p14:creationId xmlns:p14="http://schemas.microsoft.com/office/powerpoint/2010/main" xmlns="" val="2667020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11" name="Freeform 10"/>
          <p:cNvSpPr/>
          <p:nvPr userDrawn="1"/>
        </p:nvSpPr>
        <p:spPr bwMode="gray">
          <a:xfrm flipV="1">
            <a:off x="4745692" y="117821"/>
            <a:ext cx="1664902" cy="3445353"/>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1866900 w 5105400"/>
              <a:gd name="connsiteY1" fmla="*/ 1060450 h 3962400"/>
              <a:gd name="connsiteX2" fmla="*/ 2548734 w 5105400"/>
              <a:gd name="connsiteY2" fmla="*/ 0 h 3962400"/>
              <a:gd name="connsiteX3" fmla="*/ 5105400 w 5105400"/>
              <a:gd name="connsiteY3" fmla="*/ 0 h 3962400"/>
              <a:gd name="connsiteX4" fmla="*/ 2556666 w 5105400"/>
              <a:gd name="connsiteY4" fmla="*/ 3962400 h 3962400"/>
              <a:gd name="connsiteX5" fmla="*/ 0 w 5105400"/>
              <a:gd name="connsiteY5" fmla="*/ 3962400 h 3962400"/>
              <a:gd name="connsiteX0" fmla="*/ 0 w 5105400"/>
              <a:gd name="connsiteY0" fmla="*/ 3962400 h 3962400"/>
              <a:gd name="connsiteX1" fmla="*/ 1866900 w 5105400"/>
              <a:gd name="connsiteY1" fmla="*/ 106045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2556666"/>
              <a:gd name="connsiteY0" fmla="*/ 2901950 h 2901950"/>
              <a:gd name="connsiteX1" fmla="*/ 1866900 w 2556666"/>
              <a:gd name="connsiteY1" fmla="*/ 0 h 2901950"/>
              <a:gd name="connsiteX2" fmla="*/ 2556666 w 2556666"/>
              <a:gd name="connsiteY2" fmla="*/ 2901950 h 2901950"/>
              <a:gd name="connsiteX3" fmla="*/ 0 w 2556666"/>
              <a:gd name="connsiteY3" fmla="*/ 2901950 h 2901950"/>
              <a:gd name="connsiteX0" fmla="*/ 0 w 1866900"/>
              <a:gd name="connsiteY0" fmla="*/ 2901950 h 2901950"/>
              <a:gd name="connsiteX1" fmla="*/ 1866900 w 1866900"/>
              <a:gd name="connsiteY1" fmla="*/ 0 h 2901950"/>
              <a:gd name="connsiteX2" fmla="*/ 1866900 w 1866900"/>
              <a:gd name="connsiteY2" fmla="*/ 2901950 h 2901950"/>
              <a:gd name="connsiteX3" fmla="*/ 0 w 1866900"/>
              <a:gd name="connsiteY3" fmla="*/ 2901950 h 2901950"/>
              <a:gd name="connsiteX0" fmla="*/ 0 w 1866900"/>
              <a:gd name="connsiteY0" fmla="*/ 2901950 h 2901950"/>
              <a:gd name="connsiteX1" fmla="*/ 1866900 w 1866900"/>
              <a:gd name="connsiteY1" fmla="*/ 0 h 2901950"/>
              <a:gd name="connsiteX2" fmla="*/ 1400165 w 1866900"/>
              <a:gd name="connsiteY2" fmla="*/ 2901950 h 2901950"/>
              <a:gd name="connsiteX3" fmla="*/ 0 w 1866900"/>
              <a:gd name="connsiteY3" fmla="*/ 2901950 h 2901950"/>
              <a:gd name="connsiteX0" fmla="*/ 0 w 1400165"/>
              <a:gd name="connsiteY0" fmla="*/ 2897505 h 2897505"/>
              <a:gd name="connsiteX1" fmla="*/ 1395720 w 1400165"/>
              <a:gd name="connsiteY1" fmla="*/ 0 h 2897505"/>
              <a:gd name="connsiteX2" fmla="*/ 1400165 w 1400165"/>
              <a:gd name="connsiteY2" fmla="*/ 2897505 h 2897505"/>
              <a:gd name="connsiteX3" fmla="*/ 0 w 1400165"/>
              <a:gd name="connsiteY3" fmla="*/ 2897505 h 2897505"/>
            </a:gdLst>
            <a:ahLst/>
            <a:cxnLst>
              <a:cxn ang="0">
                <a:pos x="connsiteX0" y="connsiteY0"/>
              </a:cxn>
              <a:cxn ang="0">
                <a:pos x="connsiteX1" y="connsiteY1"/>
              </a:cxn>
              <a:cxn ang="0">
                <a:pos x="connsiteX2" y="connsiteY2"/>
              </a:cxn>
              <a:cxn ang="0">
                <a:pos x="connsiteX3" y="connsiteY3"/>
              </a:cxn>
            </a:cxnLst>
            <a:rect l="l" t="t" r="r" b="b"/>
            <a:pathLst>
              <a:path w="1400165" h="2897505">
                <a:moveTo>
                  <a:pt x="0" y="2897505"/>
                </a:moveTo>
                <a:lnTo>
                  <a:pt x="1395720" y="0"/>
                </a:lnTo>
                <a:cubicBezTo>
                  <a:pt x="1397202" y="965835"/>
                  <a:pt x="1398683" y="1931670"/>
                  <a:pt x="1400165" y="2897505"/>
                </a:cubicBezTo>
                <a:lnTo>
                  <a:pt x="0" y="2897505"/>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sp>
        <p:nvSpPr>
          <p:cNvPr id="14" name="Freeform 13"/>
          <p:cNvSpPr/>
          <p:nvPr userDrawn="1"/>
        </p:nvSpPr>
        <p:spPr bwMode="gray">
          <a:xfrm flipH="1" flipV="1">
            <a:off x="-7670" y="117822"/>
            <a:ext cx="4255019" cy="4690452"/>
          </a:xfrm>
          <a:custGeom>
            <a:avLst/>
            <a:gdLst>
              <a:gd name="connsiteX0" fmla="*/ 0 w 5105400"/>
              <a:gd name="connsiteY0" fmla="*/ 3962400 h 3962400"/>
              <a:gd name="connsiteX1" fmla="*/ 2548734 w 5105400"/>
              <a:gd name="connsiteY1" fmla="*/ 0 h 3962400"/>
              <a:gd name="connsiteX2" fmla="*/ 5105400 w 5105400"/>
              <a:gd name="connsiteY2" fmla="*/ 0 h 3962400"/>
              <a:gd name="connsiteX3" fmla="*/ 2556666 w 5105400"/>
              <a:gd name="connsiteY3" fmla="*/ 3962400 h 3962400"/>
              <a:gd name="connsiteX4" fmla="*/ 0 w 5105400"/>
              <a:gd name="connsiteY4" fmla="*/ 3962400 h 3962400"/>
              <a:gd name="connsiteX0" fmla="*/ 0 w 5105400"/>
              <a:gd name="connsiteY0" fmla="*/ 3962400 h 3962400"/>
              <a:gd name="connsiteX1" fmla="*/ 2548734 w 5105400"/>
              <a:gd name="connsiteY1" fmla="*/ 0 h 3962400"/>
              <a:gd name="connsiteX2" fmla="*/ 5105400 w 5105400"/>
              <a:gd name="connsiteY2" fmla="*/ 0 h 3962400"/>
              <a:gd name="connsiteX3" fmla="*/ 4114800 w 5105400"/>
              <a:gd name="connsiteY3" fmla="*/ 1530350 h 3962400"/>
              <a:gd name="connsiteX4" fmla="*/ 2556666 w 5105400"/>
              <a:gd name="connsiteY4" fmla="*/ 3962400 h 3962400"/>
              <a:gd name="connsiteX5" fmla="*/ 0 w 51054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4114800 w 4114800"/>
              <a:gd name="connsiteY3" fmla="*/ 1530350 h 3962400"/>
              <a:gd name="connsiteX4" fmla="*/ 2556666 w 4114800"/>
              <a:gd name="connsiteY4" fmla="*/ 3962400 h 3962400"/>
              <a:gd name="connsiteX5" fmla="*/ 0 w 4114800"/>
              <a:gd name="connsiteY5" fmla="*/ 3962400 h 3962400"/>
              <a:gd name="connsiteX0" fmla="*/ 0 w 4114800"/>
              <a:gd name="connsiteY0" fmla="*/ 3962400 h 3962400"/>
              <a:gd name="connsiteX1" fmla="*/ 2548734 w 4114800"/>
              <a:gd name="connsiteY1" fmla="*/ 0 h 3962400"/>
              <a:gd name="connsiteX2" fmla="*/ 4114800 w 4114800"/>
              <a:gd name="connsiteY2" fmla="*/ 0 h 3962400"/>
              <a:gd name="connsiteX3" fmla="*/ 3576944 w 4114800"/>
              <a:gd name="connsiteY3" fmla="*/ 2374917 h 3962400"/>
              <a:gd name="connsiteX4" fmla="*/ 2556666 w 4114800"/>
              <a:gd name="connsiteY4" fmla="*/ 3962400 h 3962400"/>
              <a:gd name="connsiteX5" fmla="*/ 0 w 4114800"/>
              <a:gd name="connsiteY5" fmla="*/ 3962400 h 3962400"/>
              <a:gd name="connsiteX0" fmla="*/ 0 w 3603615"/>
              <a:gd name="connsiteY0" fmla="*/ 3962400 h 3962400"/>
              <a:gd name="connsiteX1" fmla="*/ 2548734 w 3603615"/>
              <a:gd name="connsiteY1" fmla="*/ 0 h 3962400"/>
              <a:gd name="connsiteX2" fmla="*/ 3603615 w 3603615"/>
              <a:gd name="connsiteY2" fmla="*/ 0 h 3962400"/>
              <a:gd name="connsiteX3" fmla="*/ 3576944 w 3603615"/>
              <a:gd name="connsiteY3" fmla="*/ 2374917 h 3962400"/>
              <a:gd name="connsiteX4" fmla="*/ 2556666 w 3603615"/>
              <a:gd name="connsiteY4" fmla="*/ 3962400 h 3962400"/>
              <a:gd name="connsiteX5" fmla="*/ 0 w 3603615"/>
              <a:gd name="connsiteY5" fmla="*/ 3962400 h 3962400"/>
              <a:gd name="connsiteX0" fmla="*/ 0 w 3576944"/>
              <a:gd name="connsiteY0" fmla="*/ 3962400 h 3962400"/>
              <a:gd name="connsiteX1" fmla="*/ 2548734 w 3576944"/>
              <a:gd name="connsiteY1" fmla="*/ 0 h 3962400"/>
              <a:gd name="connsiteX2" fmla="*/ 3496933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62400 h 3962400"/>
              <a:gd name="connsiteX1" fmla="*/ 2548734 w 3576944"/>
              <a:gd name="connsiteY1" fmla="*/ 0 h 3962400"/>
              <a:gd name="connsiteX2" fmla="*/ 3572500 w 3576944"/>
              <a:gd name="connsiteY2" fmla="*/ 4445 h 3962400"/>
              <a:gd name="connsiteX3" fmla="*/ 3576944 w 3576944"/>
              <a:gd name="connsiteY3" fmla="*/ 2374917 h 3962400"/>
              <a:gd name="connsiteX4" fmla="*/ 2556666 w 3576944"/>
              <a:gd name="connsiteY4" fmla="*/ 3962400 h 3962400"/>
              <a:gd name="connsiteX5" fmla="*/ 0 w 3576944"/>
              <a:gd name="connsiteY5" fmla="*/ 3962400 h 3962400"/>
              <a:gd name="connsiteX0" fmla="*/ 0 w 3576944"/>
              <a:gd name="connsiteY0" fmla="*/ 3971291 h 3971291"/>
              <a:gd name="connsiteX1" fmla="*/ 2548734 w 3576944"/>
              <a:gd name="connsiteY1" fmla="*/ 8891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6944"/>
              <a:gd name="connsiteY0" fmla="*/ 3971291 h 3971291"/>
              <a:gd name="connsiteX1" fmla="*/ 2548734 w 3576944"/>
              <a:gd name="connsiteY1" fmla="*/ 31116 h 3971291"/>
              <a:gd name="connsiteX2" fmla="*/ 3572500 w 3576944"/>
              <a:gd name="connsiteY2" fmla="*/ 0 h 3971291"/>
              <a:gd name="connsiteX3" fmla="*/ 3576944 w 3576944"/>
              <a:gd name="connsiteY3" fmla="*/ 2383808 h 3971291"/>
              <a:gd name="connsiteX4" fmla="*/ 2556666 w 3576944"/>
              <a:gd name="connsiteY4" fmla="*/ 3971291 h 3971291"/>
              <a:gd name="connsiteX5" fmla="*/ 0 w 3576944"/>
              <a:gd name="connsiteY5" fmla="*/ 3971291 h 3971291"/>
              <a:gd name="connsiteX0" fmla="*/ 0 w 3578427"/>
              <a:gd name="connsiteY0" fmla="*/ 3944621 h 3944621"/>
              <a:gd name="connsiteX1" fmla="*/ 2548734 w 3578427"/>
              <a:gd name="connsiteY1" fmla="*/ 4446 h 3944621"/>
              <a:gd name="connsiteX2" fmla="*/ 3576946 w 3578427"/>
              <a:gd name="connsiteY2" fmla="*/ 0 h 3944621"/>
              <a:gd name="connsiteX3" fmla="*/ 3576944 w 3578427"/>
              <a:gd name="connsiteY3" fmla="*/ 2357138 h 3944621"/>
              <a:gd name="connsiteX4" fmla="*/ 2556666 w 3578427"/>
              <a:gd name="connsiteY4" fmla="*/ 3944621 h 3944621"/>
              <a:gd name="connsiteX5" fmla="*/ 0 w 3578427"/>
              <a:gd name="connsiteY5" fmla="*/ 3944621 h 394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78427" h="3944621">
                <a:moveTo>
                  <a:pt x="0" y="3944621"/>
                </a:moveTo>
                <a:lnTo>
                  <a:pt x="2548734" y="4446"/>
                </a:lnTo>
                <a:lnTo>
                  <a:pt x="3576946" y="0"/>
                </a:lnTo>
                <a:cubicBezTo>
                  <a:pt x="3578427" y="790157"/>
                  <a:pt x="3575463" y="1566981"/>
                  <a:pt x="3576944" y="2357138"/>
                </a:cubicBezTo>
                <a:lnTo>
                  <a:pt x="2556666" y="3944621"/>
                </a:lnTo>
                <a:lnTo>
                  <a:pt x="0" y="3944621"/>
                </a:lnTo>
                <a:close/>
              </a:path>
            </a:pathLst>
          </a:cu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8"/>
          <p:cNvSpPr>
            <a:spLocks noGrp="1"/>
          </p:cNvSpPr>
          <p:nvPr>
            <p:ph type="body" sz="quarter" idx="14" hasCustomPrompt="1"/>
          </p:nvPr>
        </p:nvSpPr>
        <p:spPr bwMode="gray">
          <a:xfrm>
            <a:off x="913784" y="771428"/>
            <a:ext cx="4496674" cy="184666"/>
          </a:xfrm>
          <a:prstGeom prst="rect">
            <a:avLst/>
          </a:prstGeom>
        </p:spPr>
        <p:txBody>
          <a:bodyPr lIns="0" tIns="0" rIns="0" bIns="0" anchor="b" anchorCtr="0">
            <a:spAutoFit/>
          </a:bodyPr>
          <a:lstStyle>
            <a:lvl1pPr marL="0" marR="0" indent="0" algn="l" defTabSz="640080" rtl="0" eaLnBrk="1" fontAlgn="auto" latinLnBrk="0" hangingPunct="1">
              <a:lnSpc>
                <a:spcPct val="100000"/>
              </a:lnSpc>
              <a:spcBef>
                <a:spcPts val="0"/>
              </a:spcBef>
              <a:spcAft>
                <a:spcPts val="0"/>
              </a:spcAft>
              <a:buClrTx/>
              <a:buSzTx/>
              <a:buFont typeface="Arial" pitchFamily="34" charset="0"/>
              <a:buNone/>
              <a:tabLst/>
              <a:defRPr sz="1200" b="1">
                <a:solidFill>
                  <a:schemeClr val="tx1"/>
                </a:solidFill>
              </a:defRPr>
            </a:lvl1pPr>
            <a:lvl2pPr marL="0" indent="0" algn="l">
              <a:buNone/>
              <a:defRPr sz="1200"/>
            </a:lvl2pPr>
            <a:lvl3pPr marL="0" indent="0" algn="l">
              <a:buNone/>
              <a:defRPr sz="1200"/>
            </a:lvl3pPr>
            <a:lvl4pPr marL="0" indent="0" algn="l">
              <a:buNone/>
              <a:defRPr sz="1200"/>
            </a:lvl4pPr>
            <a:lvl5pPr marL="0" indent="0" algn="l">
              <a:buNone/>
              <a:defRPr sz="1200"/>
            </a:lvl5pPr>
          </a:lstStyle>
          <a:p>
            <a:pPr lvl="0"/>
            <a:r>
              <a:rPr lang="en-US" dirty="0" smtClean="0"/>
              <a:t>Click to Add Institution Name (If You Need to Customize)</a:t>
            </a:r>
          </a:p>
        </p:txBody>
      </p:sp>
      <p:sp>
        <p:nvSpPr>
          <p:cNvPr id="9" name="Text Placeholder 8"/>
          <p:cNvSpPr>
            <a:spLocks noGrp="1"/>
          </p:cNvSpPr>
          <p:nvPr>
            <p:ph type="body" sz="quarter" idx="15" hasCustomPrompt="1"/>
          </p:nvPr>
        </p:nvSpPr>
        <p:spPr bwMode="gray">
          <a:xfrm>
            <a:off x="913784" y="1020291"/>
            <a:ext cx="4496674" cy="184666"/>
          </a:xfrm>
          <a:prstGeom prst="rect">
            <a:avLst/>
          </a:prstGeom>
        </p:spPr>
        <p:txBody>
          <a:bodyPr lIns="0" tIns="0" rIns="0" bIns="0" anchor="b" anchorCtr="0">
            <a:spAutoFit/>
          </a:bodyPr>
          <a:lstStyle>
            <a:lvl1pPr marL="0" marR="0" indent="0" algn="l" defTabSz="64008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vl2pPr marL="0" indent="0" algn="l">
              <a:buNone/>
              <a:defRPr sz="1200"/>
            </a:lvl2pPr>
            <a:lvl3pPr marL="0" indent="0" algn="l">
              <a:buNone/>
              <a:defRPr sz="1200"/>
            </a:lvl3pPr>
            <a:lvl4pPr marL="0" indent="0" algn="l">
              <a:buNone/>
              <a:defRPr sz="1200"/>
            </a:lvl4pPr>
            <a:lvl5pPr marL="0" indent="0" algn="l">
              <a:buNone/>
              <a:defRPr sz="1200"/>
            </a:lvl5pPr>
          </a:lstStyle>
          <a:p>
            <a:pPr lvl="0"/>
            <a:r>
              <a:rPr lang="en-US" dirty="0" smtClean="0"/>
              <a:t>Click to Add Date of Presentation (If You Need to Customize)</a:t>
            </a:r>
          </a:p>
        </p:txBody>
      </p:sp>
      <p:sp>
        <p:nvSpPr>
          <p:cNvPr id="12" name="TextBox 11"/>
          <p:cNvSpPr txBox="1"/>
          <p:nvPr userDrawn="1"/>
        </p:nvSpPr>
        <p:spPr bwMode="gray">
          <a:xfrm>
            <a:off x="201703" y="4523275"/>
            <a:ext cx="2204936" cy="92333"/>
          </a:xfrm>
          <a:prstGeom prst="rect">
            <a:avLst/>
          </a:prstGeom>
          <a:noFill/>
        </p:spPr>
        <p:txBody>
          <a:bodyPr wrap="square" lIns="0" tIns="0" rIns="0" bIns="0" rtlCol="0" anchor="t"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©2014 The Advisory Board Company • </a:t>
            </a: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endParaRPr kumimoji="0" lang="en-US" sz="600" b="0" i="0" u="none" strike="noStrike" kern="1200" cap="none" spc="0" normalizeH="0" baseline="0" noProof="0" dirty="0" smtClean="0">
              <a:ln>
                <a:noFill/>
              </a:ln>
              <a:solidFill>
                <a:schemeClr val="accent3"/>
              </a:solidFill>
              <a:effectLst/>
              <a:uLnTx/>
              <a:uFillTx/>
              <a:latin typeface="+mn-lt"/>
              <a:ea typeface="+mn-ea"/>
              <a:cs typeface="+mn-cs"/>
            </a:endParaRPr>
          </a:p>
        </p:txBody>
      </p:sp>
    </p:spTree>
    <p:extLst>
      <p:ext uri="{BB962C8B-B14F-4D97-AF65-F5344CB8AC3E}">
        <p14:creationId xmlns:p14="http://schemas.microsoft.com/office/powerpoint/2010/main" xmlns="" val="859499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ogo Lock-up">
    <p:spTree>
      <p:nvGrpSpPr>
        <p:cNvPr id="1" name=""/>
        <p:cNvGrpSpPr/>
        <p:nvPr/>
      </p:nvGrpSpPr>
      <p:grpSpPr>
        <a:xfrm>
          <a:off x="0" y="0"/>
          <a:ext cx="0" cy="0"/>
          <a:chOff x="0" y="0"/>
          <a:chExt cx="0" cy="0"/>
        </a:xfrm>
      </p:grpSpPr>
      <p:sp>
        <p:nvSpPr>
          <p:cNvPr id="8" name="Rectangle 7"/>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36" name="Group 35"/>
          <p:cNvGrpSpPr/>
          <p:nvPr userDrawn="1"/>
        </p:nvGrpSpPr>
        <p:grpSpPr bwMode="gray">
          <a:xfrm>
            <a:off x="2469328" y="1009678"/>
            <a:ext cx="3931710" cy="3793330"/>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 name="Rectangle 16"/>
          <p:cNvSpPr/>
          <p:nvPr userDrawn="1"/>
        </p:nvSpPr>
        <p:spPr bwMode="gray">
          <a:xfrm>
            <a:off x="0" y="950976"/>
            <a:ext cx="6400800" cy="83167"/>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23" name="Straight Connector 22"/>
          <p:cNvCxnSpPr/>
          <p:nvPr userDrawn="1"/>
        </p:nvCxnSpPr>
        <p:spPr bwMode="gray">
          <a:xfrm>
            <a:off x="1745473" y="232899"/>
            <a:ext cx="0" cy="502920"/>
          </a:xfrm>
          <a:prstGeom prst="line">
            <a:avLst/>
          </a:prstGeom>
          <a:ln w="6350">
            <a:solidFill>
              <a:schemeClr val="accent3"/>
            </a:solidFill>
          </a:ln>
        </p:spPr>
        <p:style>
          <a:lnRef idx="1">
            <a:schemeClr val="accent1"/>
          </a:lnRef>
          <a:fillRef idx="0">
            <a:schemeClr val="accent1"/>
          </a:fillRef>
          <a:effectRef idx="0">
            <a:schemeClr val="accent1"/>
          </a:effectRef>
          <a:fontRef idx="minor">
            <a:schemeClr val="tx1"/>
          </a:fontRef>
        </p:style>
      </p:cxnSp>
      <p:sp>
        <p:nvSpPr>
          <p:cNvPr id="26" name="Text Placeholder 14"/>
          <p:cNvSpPr>
            <a:spLocks noGrp="1"/>
          </p:cNvSpPr>
          <p:nvPr userDrawn="1">
            <p:ph type="body" sz="quarter" idx="17" hasCustomPrompt="1"/>
          </p:nvPr>
        </p:nvSpPr>
        <p:spPr bwMode="gray">
          <a:xfrm>
            <a:off x="1866845" y="242958"/>
            <a:ext cx="2170565" cy="490926"/>
          </a:xfrm>
          <a:prstGeom prst="rect">
            <a:avLst/>
          </a:prstGeom>
        </p:spPr>
        <p:txBody>
          <a:bodyPr lIns="0" tIns="0" rIns="0" bIns="0" anchor="ctr" anchorCtr="0"/>
          <a:lstStyle>
            <a:lvl1pPr marL="0" indent="0">
              <a:spcBef>
                <a:spcPts val="0"/>
              </a:spcBef>
              <a:buNone/>
              <a:defRPr sz="1200">
                <a:solidFill>
                  <a:schemeClr val="tx1"/>
                </a:solidFill>
              </a:defRPr>
            </a:lvl1pPr>
          </a:lstStyle>
          <a:p>
            <a:pPr lvl="0"/>
            <a:r>
              <a:rPr lang="en-US" dirty="0" smtClean="0"/>
              <a:t>Program Name Appears Here Identically to Official Lock-up</a:t>
            </a:r>
          </a:p>
        </p:txBody>
      </p:sp>
      <p:sp>
        <p:nvSpPr>
          <p:cNvPr id="27" name="Text Placeholder 15"/>
          <p:cNvSpPr>
            <a:spLocks noGrp="1"/>
          </p:cNvSpPr>
          <p:nvPr userDrawn="1">
            <p:ph type="body" sz="quarter" idx="18" hasCustomPrompt="1"/>
          </p:nvPr>
        </p:nvSpPr>
        <p:spPr bwMode="gray">
          <a:xfrm>
            <a:off x="521743" y="1953544"/>
            <a:ext cx="3685738" cy="615553"/>
          </a:xfrm>
          <a:prstGeom prst="rect">
            <a:avLst/>
          </a:prstGeom>
        </p:spPr>
        <p:txBody>
          <a:bodyPr lIns="0" tIns="0" rIns="0" bIns="0" anchor="b">
            <a:spAutoFit/>
          </a:bodyPr>
          <a:lstStyle>
            <a:lvl1pPr marL="0" indent="0" algn="l">
              <a:spcBef>
                <a:spcPts val="0"/>
              </a:spcBef>
              <a:buNone/>
              <a:defRPr sz="20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Title – Arial 20pt Regular, Use Title Case</a:t>
            </a:r>
            <a:endParaRPr lang="en-US" dirty="0"/>
          </a:p>
        </p:txBody>
      </p:sp>
      <p:sp>
        <p:nvSpPr>
          <p:cNvPr id="28" name="Text Placeholder 15"/>
          <p:cNvSpPr>
            <a:spLocks noGrp="1"/>
          </p:cNvSpPr>
          <p:nvPr userDrawn="1">
            <p:ph type="body" sz="quarter" idx="19" hasCustomPrompt="1"/>
          </p:nvPr>
        </p:nvSpPr>
        <p:spPr bwMode="gray">
          <a:xfrm>
            <a:off x="521743" y="2660226"/>
            <a:ext cx="3685032" cy="369332"/>
          </a:xfrm>
          <a:prstGeom prst="rect">
            <a:avLst/>
          </a:prstGeom>
        </p:spPr>
        <p:txBody>
          <a:bodyPr lIns="0" tIns="0" rIns="0" bIns="0" anchor="t">
            <a:spAutoFit/>
          </a:bodyPr>
          <a:lstStyle>
            <a:lvl1pPr marL="0" indent="0" algn="l">
              <a:spcBef>
                <a:spcPts val="0"/>
              </a:spcBef>
              <a:buNone/>
              <a:defRPr sz="12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Subtitle – Arial </a:t>
            </a:r>
            <a:br>
              <a:rPr lang="en-US" dirty="0" smtClean="0"/>
            </a:br>
            <a:r>
              <a:rPr lang="en-US" dirty="0" smtClean="0"/>
              <a:t>12pt Regular, Use Title Case</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06723" y="103457"/>
            <a:ext cx="1517904" cy="737308"/>
          </a:xfrm>
          <a:prstGeom prst="rect">
            <a:avLst/>
          </a:prstGeom>
        </p:spPr>
      </p:pic>
    </p:spTree>
    <p:extLst>
      <p:ext uri="{BB962C8B-B14F-4D97-AF65-F5344CB8AC3E}">
        <p14:creationId xmlns:p14="http://schemas.microsoft.com/office/powerpoint/2010/main" xmlns="" val="35153469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12" name="TextBox 11"/>
          <p:cNvSpPr txBox="1"/>
          <p:nvPr userDrawn="1"/>
        </p:nvSpPr>
        <p:spPr bwMode="gray">
          <a:xfrm rot="10800000" flipH="1" flipV="1">
            <a:off x="4800739" y="342697"/>
            <a:ext cx="1620156" cy="4378460"/>
          </a:xfrm>
          <a:prstGeom prst="rect">
            <a:avLst/>
          </a:prstGeom>
          <a:noFill/>
        </p:spPr>
        <p:txBody>
          <a:bodyPr wrap="square" rtlCol="0">
            <a:noAutofit/>
          </a:bodyPr>
          <a:lstStyle/>
          <a:p>
            <a:pPr>
              <a:spcBef>
                <a:spcPts val="400"/>
              </a:spcBef>
            </a:pPr>
            <a:r>
              <a:rPr lang="en-US" sz="800" b="1" baseline="30000" dirty="0">
                <a:solidFill>
                  <a:schemeClr val="tx1"/>
                </a:solidFill>
                <a:latin typeface="+mn-lt"/>
                <a:cs typeface="Arial"/>
              </a:rPr>
              <a:t>LEGAL CAVEAT</a:t>
            </a:r>
          </a:p>
          <a:p>
            <a:pPr>
              <a:spcBef>
                <a:spcPts val="400"/>
              </a:spcBef>
            </a:pPr>
            <a:r>
              <a:rPr lang="en-US" sz="800" baseline="30000" dirty="0" smtClean="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800" baseline="30000" dirty="0" smtClean="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a:t>
            </a:r>
          </a:p>
        </p:txBody>
      </p:sp>
      <p:cxnSp>
        <p:nvCxnSpPr>
          <p:cNvPr id="13" name="Straight Connector 12"/>
          <p:cNvCxnSpPr/>
          <p:nvPr userDrawn="1"/>
        </p:nvCxnSpPr>
        <p:spPr bwMode="gray">
          <a:xfrm>
            <a:off x="4790690" y="342697"/>
            <a:ext cx="0" cy="4457903"/>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 Placeholder 5"/>
          <p:cNvSpPr>
            <a:spLocks noGrp="1"/>
          </p:cNvSpPr>
          <p:nvPr>
            <p:ph type="body" sz="quarter" idx="21" hasCustomPrompt="1"/>
          </p:nvPr>
        </p:nvSpPr>
        <p:spPr bwMode="gray">
          <a:xfrm>
            <a:off x="318194" y="329300"/>
            <a:ext cx="4069336" cy="276999"/>
          </a:xfrm>
          <a:prstGeom prst="rect">
            <a:avLst/>
          </a:prstGeom>
        </p:spPr>
        <p:txBody>
          <a:bodyPr wrap="square" lIns="0" tIns="0" rIns="0" bIns="0" anchor="b" anchorCtr="0">
            <a:spAutoFit/>
          </a:bodyPr>
          <a:lstStyle>
            <a:lvl1pPr marL="0" indent="0">
              <a:spcBef>
                <a:spcPts val="0"/>
              </a:spcBef>
              <a:buNone/>
              <a:defRPr sz="1800" b="1" baseline="0">
                <a:solidFill>
                  <a:schemeClr val="tx1"/>
                </a:solidFill>
              </a:defRPr>
            </a:lvl1pPr>
            <a:lvl2pPr marL="114300" indent="0">
              <a:buNone/>
              <a:defRPr/>
            </a:lvl2pPr>
            <a:lvl3pPr marL="228600" indent="0">
              <a:buNone/>
              <a:defRPr/>
            </a:lvl3pPr>
            <a:lvl4pPr marL="342900" indent="0">
              <a:buNone/>
              <a:defRPr/>
            </a:lvl4pPr>
            <a:lvl5pPr marL="457200" indent="0">
              <a:buNone/>
              <a:defRPr/>
            </a:lvl5pPr>
          </a:lstStyle>
          <a:p>
            <a:pPr lvl="0"/>
            <a:r>
              <a:rPr lang="en-US" dirty="0" smtClean="0"/>
              <a:t>Insert Program Name Here</a:t>
            </a:r>
          </a:p>
        </p:txBody>
      </p:sp>
      <p:sp>
        <p:nvSpPr>
          <p:cNvPr id="18" name="Text Placeholder 2"/>
          <p:cNvSpPr>
            <a:spLocks noGrp="1"/>
          </p:cNvSpPr>
          <p:nvPr>
            <p:ph type="body" sz="quarter" idx="22" hasCustomPrompt="1"/>
          </p:nvPr>
        </p:nvSpPr>
        <p:spPr bwMode="gray">
          <a:xfrm>
            <a:off x="810300" y="994636"/>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smtClean="0"/>
              <a:t>Project Director (click to add desired text)</a:t>
            </a:r>
            <a:endParaRPr lang="en-US" dirty="0"/>
          </a:p>
        </p:txBody>
      </p:sp>
      <p:sp>
        <p:nvSpPr>
          <p:cNvPr id="24" name="Text Placeholder 2"/>
          <p:cNvSpPr>
            <a:spLocks noGrp="1"/>
          </p:cNvSpPr>
          <p:nvPr>
            <p:ph type="body" sz="quarter" idx="23" hasCustomPrompt="1"/>
          </p:nvPr>
        </p:nvSpPr>
        <p:spPr bwMode="gray">
          <a:xfrm>
            <a:off x="810300" y="1208645"/>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smtClean="0"/>
              <a:t>Insert Name(s) Here</a:t>
            </a:r>
            <a:endParaRPr lang="en-US" dirty="0"/>
          </a:p>
        </p:txBody>
      </p:sp>
      <p:sp>
        <p:nvSpPr>
          <p:cNvPr id="25" name="Text Placeholder 2"/>
          <p:cNvSpPr>
            <a:spLocks noGrp="1"/>
          </p:cNvSpPr>
          <p:nvPr>
            <p:ph type="body" sz="quarter" idx="24" hasCustomPrompt="1"/>
          </p:nvPr>
        </p:nvSpPr>
        <p:spPr bwMode="gray">
          <a:xfrm>
            <a:off x="810300" y="1581750"/>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smtClean="0"/>
              <a:t>Contributing Consultants (click to add desired text)</a:t>
            </a:r>
            <a:endParaRPr lang="en-US" dirty="0"/>
          </a:p>
        </p:txBody>
      </p:sp>
      <p:sp>
        <p:nvSpPr>
          <p:cNvPr id="26" name="Text Placeholder 2"/>
          <p:cNvSpPr>
            <a:spLocks noGrp="1"/>
          </p:cNvSpPr>
          <p:nvPr>
            <p:ph type="body" sz="quarter" idx="25" hasCustomPrompt="1"/>
          </p:nvPr>
        </p:nvSpPr>
        <p:spPr bwMode="gray">
          <a:xfrm>
            <a:off x="810300" y="1795759"/>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smtClean="0"/>
              <a:t>Insert Name(s) Here</a:t>
            </a:r>
            <a:endParaRPr lang="en-US" dirty="0"/>
          </a:p>
        </p:txBody>
      </p:sp>
      <p:sp>
        <p:nvSpPr>
          <p:cNvPr id="27" name="Text Placeholder 2"/>
          <p:cNvSpPr>
            <a:spLocks noGrp="1"/>
          </p:cNvSpPr>
          <p:nvPr>
            <p:ph type="body" sz="quarter" idx="26" hasCustomPrompt="1"/>
          </p:nvPr>
        </p:nvSpPr>
        <p:spPr bwMode="gray">
          <a:xfrm>
            <a:off x="810300" y="2167888"/>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smtClean="0"/>
              <a:t>Design Consultant (click to add desired text)</a:t>
            </a:r>
            <a:endParaRPr lang="en-US" dirty="0"/>
          </a:p>
        </p:txBody>
      </p:sp>
      <p:sp>
        <p:nvSpPr>
          <p:cNvPr id="28" name="Text Placeholder 2"/>
          <p:cNvSpPr>
            <a:spLocks noGrp="1"/>
          </p:cNvSpPr>
          <p:nvPr>
            <p:ph type="body" sz="quarter" idx="27" hasCustomPrompt="1"/>
          </p:nvPr>
        </p:nvSpPr>
        <p:spPr bwMode="gray">
          <a:xfrm>
            <a:off x="810300" y="2381897"/>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smtClean="0"/>
              <a:t>Insert Name(s) Here</a:t>
            </a:r>
            <a:endParaRPr lang="en-US" dirty="0"/>
          </a:p>
        </p:txBody>
      </p:sp>
      <p:sp>
        <p:nvSpPr>
          <p:cNvPr id="29" name="Text Placeholder 2"/>
          <p:cNvSpPr>
            <a:spLocks noGrp="1"/>
          </p:cNvSpPr>
          <p:nvPr>
            <p:ph type="body" sz="quarter" idx="28" hasCustomPrompt="1"/>
          </p:nvPr>
        </p:nvSpPr>
        <p:spPr bwMode="gray">
          <a:xfrm>
            <a:off x="810300" y="2755516"/>
            <a:ext cx="3495811" cy="184666"/>
          </a:xfrm>
          <a:prstGeom prst="rect">
            <a:avLst/>
          </a:prstGeom>
        </p:spPr>
        <p:txBody>
          <a:bodyPr wrap="square" lIns="0" tIns="0" rIns="0" bIns="0">
            <a:spAutoFit/>
          </a:bodyPr>
          <a:lstStyle>
            <a:lvl1pPr marL="0" indent="0">
              <a:buNone/>
              <a:defRPr sz="1200" baseline="0">
                <a:solidFill>
                  <a:schemeClr val="tx1"/>
                </a:solidFill>
              </a:defRPr>
            </a:lvl1pPr>
          </a:lstStyle>
          <a:p>
            <a:pPr lvl="0"/>
            <a:r>
              <a:rPr lang="en-US" dirty="0" smtClean="0"/>
              <a:t>Executive Director (click to add desired text)</a:t>
            </a:r>
            <a:endParaRPr lang="en-US" dirty="0"/>
          </a:p>
        </p:txBody>
      </p:sp>
      <p:sp>
        <p:nvSpPr>
          <p:cNvPr id="30" name="Text Placeholder 2"/>
          <p:cNvSpPr>
            <a:spLocks noGrp="1"/>
          </p:cNvSpPr>
          <p:nvPr>
            <p:ph type="body" sz="quarter" idx="29" hasCustomPrompt="1"/>
          </p:nvPr>
        </p:nvSpPr>
        <p:spPr bwMode="gray">
          <a:xfrm>
            <a:off x="810300" y="2969525"/>
            <a:ext cx="3495811" cy="153888"/>
          </a:xfrm>
          <a:prstGeom prst="rect">
            <a:avLst/>
          </a:prstGeom>
        </p:spPr>
        <p:txBody>
          <a:bodyPr wrap="square" lIns="0" tIns="0" rIns="0" bIns="0">
            <a:spAutoFit/>
          </a:bodyPr>
          <a:lstStyle>
            <a:lvl1pPr marL="0" indent="0">
              <a:buNone/>
              <a:defRPr sz="1000" baseline="0">
                <a:solidFill>
                  <a:schemeClr val="accent3"/>
                </a:solidFill>
              </a:defRPr>
            </a:lvl1pPr>
          </a:lstStyle>
          <a:p>
            <a:pPr lvl="0"/>
            <a:r>
              <a:rPr lang="en-US" dirty="0" smtClean="0"/>
              <a:t>Insert Name(s) Here</a:t>
            </a:r>
            <a:endParaRPr lang="en-US" dirty="0"/>
          </a:p>
        </p:txBody>
      </p:sp>
    </p:spTree>
    <p:extLst>
      <p:ext uri="{BB962C8B-B14F-4D97-AF65-F5344CB8AC3E}">
        <p14:creationId xmlns:p14="http://schemas.microsoft.com/office/powerpoint/2010/main" xmlns="" val="22721290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nside Cover: Bottom Slide">
    <p:spTree>
      <p:nvGrpSpPr>
        <p:cNvPr id="1" name=""/>
        <p:cNvGrpSpPr/>
        <p:nvPr/>
      </p:nvGrpSpPr>
      <p:grpSpPr>
        <a:xfrm>
          <a:off x="0" y="0"/>
          <a:ext cx="0" cy="0"/>
          <a:chOff x="0" y="0"/>
          <a:chExt cx="0" cy="0"/>
        </a:xfrm>
      </p:grpSpPr>
      <p:sp>
        <p:nvSpPr>
          <p:cNvPr id="6" name="TextBox 5"/>
          <p:cNvSpPr txBox="1"/>
          <p:nvPr userDrawn="1"/>
        </p:nvSpPr>
        <p:spPr bwMode="gray">
          <a:xfrm>
            <a:off x="4800738" y="0"/>
            <a:ext cx="1618488" cy="4800600"/>
          </a:xfrm>
          <a:prstGeom prst="rect">
            <a:avLst/>
          </a:prstGeom>
          <a:noFill/>
        </p:spPr>
        <p:txBody>
          <a:bodyPr wrap="square" rtlCol="0">
            <a:noAutofit/>
          </a:bodyPr>
          <a:lstStyle/>
          <a:p>
            <a:pPr>
              <a:spcBef>
                <a:spcPts val="400"/>
              </a:spcBef>
            </a:pPr>
            <a:r>
              <a:rPr lang="en-US" sz="800" b="1" baseline="30000" dirty="0">
                <a:solidFill>
                  <a:schemeClr val="tx1"/>
                </a:solidFill>
                <a:latin typeface="+mn-lt"/>
                <a:cs typeface="Arial"/>
              </a:rPr>
              <a:t>IMPORTANT: Please read the following.</a:t>
            </a:r>
          </a:p>
          <a:p>
            <a:pPr>
              <a:spcBef>
                <a:spcPts val="400"/>
              </a:spcBef>
            </a:pPr>
            <a:r>
              <a:rPr lang="en-US" sz="800" baseline="30000" dirty="0" smtClean="0">
                <a:solidFill>
                  <a:schemeClr val="tx1"/>
                </a:solidFill>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 each member agrees to abide by the terms as stated herein, including the following:</a:t>
            </a:r>
          </a:p>
          <a:p>
            <a:pPr marL="112713" indent="-112713">
              <a:spcBef>
                <a:spcPts val="200"/>
              </a:spcBef>
            </a:pPr>
            <a:r>
              <a:rPr lang="en-US" sz="800" baseline="30000" dirty="0" smtClean="0">
                <a:solidFill>
                  <a:schemeClr val="tx1"/>
                </a:solidFill>
                <a:latin typeface="+mn-lt"/>
                <a:cs typeface="Arial"/>
              </a:rPr>
              <a:t>1.</a:t>
            </a:r>
            <a:r>
              <a:rPr lang="en-US" sz="800" dirty="0" smtClean="0">
                <a:solidFill>
                  <a:schemeClr val="tx1"/>
                </a:solidFill>
                <a:latin typeface="+mn-lt"/>
                <a:cs typeface="Arial"/>
              </a:rPr>
              <a:t> 	</a:t>
            </a:r>
            <a:r>
              <a:rPr lang="en-US" sz="800" baseline="30000" dirty="0" smtClean="0">
                <a:solidFill>
                  <a:schemeClr val="tx1"/>
                </a:solidFill>
                <a:latin typeface="+mn-lt"/>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800" baseline="30000" dirty="0" smtClean="0">
                <a:solidFill>
                  <a:schemeClr val="tx1"/>
                </a:solidFill>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a:t>
            </a:r>
            <a:br>
              <a:rPr lang="en-US" sz="800" baseline="30000" dirty="0" smtClean="0">
                <a:solidFill>
                  <a:schemeClr val="tx1"/>
                </a:solidFill>
                <a:latin typeface="+mn-lt"/>
                <a:cs typeface="Arial"/>
              </a:rPr>
            </a:br>
            <a:r>
              <a:rPr lang="en-US" sz="800" baseline="30000" dirty="0" smtClean="0">
                <a:solidFill>
                  <a:schemeClr val="tx1"/>
                </a:solidFill>
                <a:latin typeface="+mn-lt"/>
                <a:cs typeface="Arial"/>
              </a:rPr>
              <a:t>(b) any third party.</a:t>
            </a:r>
          </a:p>
          <a:p>
            <a:pPr marL="112713" indent="-112713">
              <a:spcBef>
                <a:spcPts val="200"/>
              </a:spcBef>
            </a:pPr>
            <a:r>
              <a:rPr lang="en-US" sz="800" baseline="30000" dirty="0" smtClean="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800" spc="-10" baseline="30000" dirty="0" smtClean="0">
                <a:solidFill>
                  <a:schemeClr val="tx1"/>
                </a:solidFill>
                <a:latin typeface="+mn-lt"/>
                <a:cs typeface="Arial"/>
              </a:rPr>
              <a:t>Report for its internal use only. Each member may make a limited number of copies, solely </a:t>
            </a:r>
            <a:r>
              <a:rPr lang="en-US" sz="800" baseline="30000" dirty="0" smtClean="0">
                <a:solidFill>
                  <a:schemeClr val="tx1"/>
                </a:solidFill>
                <a:latin typeface="+mn-lt"/>
                <a:cs typeface="Arial"/>
              </a:rPr>
              <a:t>as adequate for use by its employees and agents in accordance with the terms herein. </a:t>
            </a:r>
          </a:p>
          <a:p>
            <a:pPr marL="112713" indent="-112713">
              <a:spcBef>
                <a:spcPts val="200"/>
              </a:spcBef>
            </a:pPr>
            <a:r>
              <a:rPr lang="en-US" sz="800" baseline="30000" dirty="0" smtClean="0">
                <a:solidFill>
                  <a:schemeClr val="tx1"/>
                </a:solidFill>
                <a:latin typeface="+mn-lt"/>
                <a:cs typeface="Arial"/>
              </a:rPr>
              <a:t>4. 	Each member shall not remove from this Report any confidential markings, copyright notices, and other similar indicia herein.</a:t>
            </a:r>
          </a:p>
          <a:p>
            <a:pPr marL="112713" indent="-112713">
              <a:spcBef>
                <a:spcPts val="200"/>
              </a:spcBef>
            </a:pPr>
            <a:r>
              <a:rPr lang="en-US" sz="800" baseline="30000" dirty="0" smtClean="0">
                <a:solidFill>
                  <a:schemeClr val="tx1"/>
                </a:solidFill>
                <a:latin typeface="+mn-lt"/>
                <a:cs typeface="Arial"/>
              </a:rPr>
              <a:t>5. 	Each member is responsible for any breach of its obligations as stated herein by any of its employees or agents. </a:t>
            </a:r>
          </a:p>
          <a:p>
            <a:pPr marL="112713" indent="-112713">
              <a:spcBef>
                <a:spcPts val="200"/>
              </a:spcBef>
            </a:pPr>
            <a:r>
              <a:rPr lang="en-US" sz="800" baseline="30000" dirty="0" smtClean="0">
                <a:solidFill>
                  <a:schemeClr val="tx1"/>
                </a:solidFill>
                <a:latin typeface="+mn-lt"/>
                <a:cs typeface="Arial"/>
              </a:rPr>
              <a:t>6. 	If a member is unwilling to abide by any of the foregoing obligations, then such member shall promptly return this Report and all copies thereof to The Advisory Board Company. </a:t>
            </a:r>
            <a:endParaRPr lang="en-US" sz="800" baseline="30000" dirty="0">
              <a:solidFill>
                <a:schemeClr val="tx1"/>
              </a:solidFill>
              <a:latin typeface="+mn-lt"/>
              <a:cs typeface="Arial"/>
            </a:endParaRPr>
          </a:p>
        </p:txBody>
      </p:sp>
      <p:cxnSp>
        <p:nvCxnSpPr>
          <p:cNvPr id="7" name="Straight Connector 6"/>
          <p:cNvCxnSpPr/>
          <p:nvPr userDrawn="1"/>
        </p:nvCxnSpPr>
        <p:spPr bwMode="gray">
          <a:xfrm>
            <a:off x="4790690" y="0"/>
            <a:ext cx="0" cy="4608821"/>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849393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505478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grpSp>
        <p:nvGrpSpPr>
          <p:cNvPr id="3" name="Group 2"/>
          <p:cNvGrpSpPr/>
          <p:nvPr userDrawn="1"/>
        </p:nvGrpSpPr>
        <p:grpSpPr>
          <a:xfrm>
            <a:off x="596190" y="3978148"/>
            <a:ext cx="5083097" cy="737308"/>
            <a:chOff x="596190" y="3978148"/>
            <a:chExt cx="5083097" cy="737308"/>
          </a:xfrm>
        </p:grpSpPr>
        <p:grpSp>
          <p:nvGrpSpPr>
            <p:cNvPr id="2" name="Group 1"/>
            <p:cNvGrpSpPr/>
            <p:nvPr userDrawn="1"/>
          </p:nvGrpSpPr>
          <p:grpSpPr>
            <a:xfrm>
              <a:off x="2148791" y="4090988"/>
              <a:ext cx="3530496" cy="493029"/>
              <a:chOff x="2148791" y="4090988"/>
              <a:chExt cx="3530496" cy="493029"/>
            </a:xfrm>
          </p:grpSpPr>
          <p:sp>
            <p:nvSpPr>
              <p:cNvPr id="11" name="TextBox 10"/>
              <p:cNvSpPr txBox="1"/>
              <p:nvPr userDrawn="1"/>
            </p:nvSpPr>
            <p:spPr bwMode="gray">
              <a:xfrm>
                <a:off x="2232660" y="4146231"/>
                <a:ext cx="2284554" cy="384050"/>
              </a:xfrm>
              <a:prstGeom prst="rect">
                <a:avLst/>
              </a:prstGeom>
              <a:noFill/>
            </p:spPr>
            <p:txBody>
              <a:bodyPr wrap="square" lIns="45720" rIns="45720" rtlCol="0" anchor="ctr">
                <a:noAutofit/>
              </a:bodyPr>
              <a:lstStyle/>
              <a:p>
                <a:pPr algn="ctr">
                  <a:spcBef>
                    <a:spcPts val="100"/>
                  </a:spcBef>
                </a:pPr>
                <a:r>
                  <a:rPr lang="en-US" sz="900" dirty="0" smtClean="0">
                    <a:solidFill>
                      <a:schemeClr val="accent4"/>
                    </a:solidFill>
                  </a:rPr>
                  <a:t>2445 M Street NW </a:t>
                </a:r>
                <a:r>
                  <a:rPr lang="en-US" sz="900" b="1" dirty="0" smtClean="0">
                    <a:solidFill>
                      <a:schemeClr val="accent1"/>
                    </a:solidFill>
                  </a:rPr>
                  <a:t>I</a:t>
                </a:r>
                <a:r>
                  <a:rPr lang="en-US" sz="900" dirty="0" smtClean="0">
                    <a:solidFill>
                      <a:schemeClr val="accent4"/>
                    </a:solidFill>
                  </a:rPr>
                  <a:t> Washington DC 20037</a:t>
                </a:r>
              </a:p>
              <a:p>
                <a:pPr algn="ctr">
                  <a:spcBef>
                    <a:spcPts val="100"/>
                  </a:spcBef>
                </a:pPr>
                <a:r>
                  <a:rPr lang="en-US" sz="900" dirty="0" smtClean="0">
                    <a:solidFill>
                      <a:schemeClr val="accent4"/>
                    </a:solidFill>
                  </a:rPr>
                  <a:t>P 202.266.5600 </a:t>
                </a:r>
                <a:r>
                  <a:rPr lang="en-US" sz="900" b="1" dirty="0" smtClean="0">
                    <a:solidFill>
                      <a:schemeClr val="accent1"/>
                    </a:solidFill>
                  </a:rPr>
                  <a:t>I</a:t>
                </a:r>
                <a:r>
                  <a:rPr lang="en-US" sz="900" dirty="0" smtClean="0">
                    <a:solidFill>
                      <a:schemeClr val="accent4"/>
                    </a:solidFill>
                  </a:rPr>
                  <a:t> F 202.266.5700</a:t>
                </a:r>
              </a:p>
            </p:txBody>
          </p:sp>
          <p:sp>
            <p:nvSpPr>
              <p:cNvPr id="14" name="TextBox 13"/>
              <p:cNvSpPr txBox="1"/>
              <p:nvPr userDrawn="1"/>
            </p:nvSpPr>
            <p:spPr bwMode="gray">
              <a:xfrm>
                <a:off x="4659625" y="4223041"/>
                <a:ext cx="1019662" cy="230430"/>
              </a:xfrm>
              <a:prstGeom prst="rect">
                <a:avLst/>
              </a:prstGeom>
              <a:noFill/>
            </p:spPr>
            <p:txBody>
              <a:bodyPr wrap="square" lIns="45720" rIns="45720" rtlCol="0" anchor="ctr">
                <a:noAutofit/>
              </a:bodyPr>
              <a:lstStyle/>
              <a:p>
                <a:pPr algn="ctr">
                  <a:spcBef>
                    <a:spcPts val="100"/>
                  </a:spcBef>
                </a:pPr>
                <a:r>
                  <a:rPr lang="en-US" sz="1100" b="1" dirty="0" smtClean="0">
                    <a:solidFill>
                      <a:schemeClr val="accent4"/>
                    </a:solidFill>
                  </a:rPr>
                  <a:t>advisory.com</a:t>
                </a:r>
                <a:endParaRPr lang="en-US" sz="1100" b="1" dirty="0">
                  <a:solidFill>
                    <a:schemeClr val="accent4"/>
                  </a:solidFill>
                </a:endParaRPr>
              </a:p>
            </p:txBody>
          </p:sp>
          <p:cxnSp>
            <p:nvCxnSpPr>
              <p:cNvPr id="16" name="Straight Connector 15"/>
              <p:cNvCxnSpPr/>
              <p:nvPr userDrawn="1"/>
            </p:nvCxnSpPr>
            <p:spPr bwMode="gray">
              <a:xfrm>
                <a:off x="4591953"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148791" y="4090988"/>
                <a:ext cx="0" cy="493029"/>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grpSp>
        <p:pic>
          <p:nvPicPr>
            <p:cNvPr id="9" name="Picture 8"/>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596190" y="3978148"/>
              <a:ext cx="1517904" cy="737308"/>
            </a:xfrm>
            <a:prstGeom prst="rect">
              <a:avLst/>
            </a:prstGeom>
          </p:spPr>
        </p:pic>
      </p:grpSp>
    </p:spTree>
    <p:extLst>
      <p:ext uri="{BB962C8B-B14F-4D97-AF65-F5344CB8AC3E}">
        <p14:creationId xmlns:p14="http://schemas.microsoft.com/office/powerpoint/2010/main" xmlns="" val="13493725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grpSp>
        <p:nvGrpSpPr>
          <p:cNvPr id="3" name="Group 2"/>
          <p:cNvGrpSpPr/>
          <p:nvPr userDrawn="1"/>
        </p:nvGrpSpPr>
        <p:grpSpPr>
          <a:xfrm>
            <a:off x="343565" y="3948514"/>
            <a:ext cx="5684680" cy="737308"/>
            <a:chOff x="343565" y="3948514"/>
            <a:chExt cx="5684680" cy="737308"/>
          </a:xfrm>
        </p:grpSpPr>
        <p:sp>
          <p:nvSpPr>
            <p:cNvPr id="14" name="TextBox 13"/>
            <p:cNvSpPr txBox="1"/>
            <p:nvPr userDrawn="1"/>
          </p:nvSpPr>
          <p:spPr bwMode="gray">
            <a:xfrm>
              <a:off x="3201878" y="4013660"/>
              <a:ext cx="1749633" cy="604781"/>
            </a:xfrm>
            <a:prstGeom prst="rect">
              <a:avLst/>
            </a:prstGeom>
            <a:noFill/>
          </p:spPr>
          <p:txBody>
            <a:bodyPr wrap="square" lIns="45720" rIns="45720" rtlCol="0" anchor="ctr">
              <a:spAutoFit/>
            </a:bodyPr>
            <a:lstStyle/>
            <a:p>
              <a:pPr algn="ctr">
                <a:spcBef>
                  <a:spcPts val="100"/>
                </a:spcBef>
              </a:pPr>
              <a:r>
                <a:rPr lang="en-US" sz="770" dirty="0" smtClean="0">
                  <a:solidFill>
                    <a:schemeClr val="accent4"/>
                  </a:solidFill>
                </a:rPr>
                <a:t>19 Eastbourne Terrace</a:t>
              </a:r>
            </a:p>
            <a:p>
              <a:pPr algn="ctr">
                <a:spcBef>
                  <a:spcPts val="100"/>
                </a:spcBef>
              </a:pPr>
              <a:r>
                <a:rPr lang="en-US" sz="770" dirty="0" smtClean="0">
                  <a:solidFill>
                    <a:schemeClr val="accent4"/>
                  </a:solidFill>
                </a:rPr>
                <a:t>Paddington, London W2 6LG,</a:t>
              </a:r>
              <a:r>
                <a:rPr lang="en-US" sz="770" baseline="0" dirty="0" smtClean="0">
                  <a:solidFill>
                    <a:schemeClr val="accent4"/>
                  </a:solidFill>
                </a:rPr>
                <a:t> </a:t>
              </a:r>
              <a:r>
                <a:rPr lang="en-US" sz="770" dirty="0" smtClean="0">
                  <a:solidFill>
                    <a:schemeClr val="accent4"/>
                  </a:solidFill>
                </a:rPr>
                <a:t>UK</a:t>
              </a:r>
            </a:p>
            <a:p>
              <a:pPr algn="ctr">
                <a:spcBef>
                  <a:spcPts val="100"/>
                </a:spcBef>
              </a:pPr>
              <a:r>
                <a:rPr lang="en-US" sz="770" dirty="0" smtClean="0">
                  <a:solidFill>
                    <a:schemeClr val="accent4"/>
                  </a:solidFill>
                </a:rPr>
                <a:t>P +44 (0) 203.626.0230</a:t>
              </a:r>
            </a:p>
            <a:p>
              <a:pPr algn="ctr">
                <a:spcBef>
                  <a:spcPts val="100"/>
                </a:spcBef>
              </a:pPr>
              <a:r>
                <a:rPr lang="en-US" sz="770" dirty="0" smtClean="0">
                  <a:solidFill>
                    <a:schemeClr val="accent4"/>
                  </a:solidFill>
                </a:rPr>
                <a:t>F +44 (0) 203.626.0101</a:t>
              </a:r>
            </a:p>
          </p:txBody>
        </p:sp>
        <p:sp>
          <p:nvSpPr>
            <p:cNvPr id="15" name="TextBox 14"/>
            <p:cNvSpPr txBox="1"/>
            <p:nvPr userDrawn="1"/>
          </p:nvSpPr>
          <p:spPr bwMode="gray">
            <a:xfrm>
              <a:off x="5008583" y="4192940"/>
              <a:ext cx="1019662" cy="246221"/>
            </a:xfrm>
            <a:prstGeom prst="rect">
              <a:avLst/>
            </a:prstGeom>
            <a:noFill/>
          </p:spPr>
          <p:txBody>
            <a:bodyPr wrap="square" lIns="45720" rIns="45720" rtlCol="0" anchor="ctr">
              <a:spAutoFit/>
            </a:bodyPr>
            <a:lstStyle/>
            <a:p>
              <a:pPr algn="ctr">
                <a:spcBef>
                  <a:spcPts val="100"/>
                </a:spcBef>
              </a:pPr>
              <a:r>
                <a:rPr lang="en-US" sz="1000" b="1" dirty="0" smtClean="0">
                  <a:solidFill>
                    <a:schemeClr val="accent4"/>
                  </a:solidFill>
                </a:rPr>
                <a:t>advisory.com</a:t>
              </a:r>
              <a:endParaRPr lang="en-US" sz="1000" b="1" dirty="0">
                <a:solidFill>
                  <a:schemeClr val="accent4"/>
                </a:solidFill>
              </a:endParaRPr>
            </a:p>
          </p:txBody>
        </p:sp>
        <p:sp>
          <p:nvSpPr>
            <p:cNvPr id="16" name="TextBox 15"/>
            <p:cNvSpPr txBox="1"/>
            <p:nvPr userDrawn="1"/>
          </p:nvSpPr>
          <p:spPr bwMode="gray">
            <a:xfrm>
              <a:off x="1892752" y="4013660"/>
              <a:ext cx="1279492" cy="604781"/>
            </a:xfrm>
            <a:prstGeom prst="rect">
              <a:avLst/>
            </a:prstGeom>
            <a:noFill/>
          </p:spPr>
          <p:txBody>
            <a:bodyPr wrap="square" lIns="45720" rIns="45720" rtlCol="0" anchor="ctr">
              <a:spAutoFit/>
            </a:bodyPr>
            <a:lstStyle/>
            <a:p>
              <a:pPr algn="ctr">
                <a:spcBef>
                  <a:spcPts val="100"/>
                </a:spcBef>
              </a:pPr>
              <a:r>
                <a:rPr lang="en-US" sz="770" dirty="0" smtClean="0">
                  <a:solidFill>
                    <a:schemeClr val="accent4"/>
                  </a:solidFill>
                </a:rPr>
                <a:t>2445 M Street NW</a:t>
              </a:r>
            </a:p>
            <a:p>
              <a:pPr algn="ctr">
                <a:spcBef>
                  <a:spcPts val="100"/>
                </a:spcBef>
              </a:pPr>
              <a:r>
                <a:rPr lang="en-US" sz="770" dirty="0" smtClean="0">
                  <a:solidFill>
                    <a:schemeClr val="accent4"/>
                  </a:solidFill>
                </a:rPr>
                <a:t>Washington DC 20037</a:t>
              </a:r>
            </a:p>
            <a:p>
              <a:pPr algn="ctr">
                <a:spcBef>
                  <a:spcPts val="100"/>
                </a:spcBef>
              </a:pPr>
              <a:r>
                <a:rPr lang="en-US" sz="770" dirty="0" smtClean="0">
                  <a:solidFill>
                    <a:schemeClr val="accent4"/>
                  </a:solidFill>
                </a:rPr>
                <a:t>P +1 202.266.5600</a:t>
              </a:r>
            </a:p>
            <a:p>
              <a:pPr algn="ctr">
                <a:spcBef>
                  <a:spcPts val="100"/>
                </a:spcBef>
              </a:pPr>
              <a:r>
                <a:rPr lang="en-US" sz="770" dirty="0" smtClean="0">
                  <a:solidFill>
                    <a:schemeClr val="accent4"/>
                  </a:solidFill>
                </a:rPr>
                <a:t>F +1 202.266.5700</a:t>
              </a:r>
            </a:p>
          </p:txBody>
        </p:sp>
        <p:cxnSp>
          <p:nvCxnSpPr>
            <p:cNvPr id="19" name="Straight Connector 18"/>
            <p:cNvCxnSpPr/>
            <p:nvPr userDrawn="1"/>
          </p:nvCxnSpPr>
          <p:spPr bwMode="gray">
            <a:xfrm>
              <a:off x="1877935"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18706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4951511" y="4044615"/>
              <a:ext cx="0" cy="54287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343565" y="3948514"/>
              <a:ext cx="1517904" cy="737308"/>
            </a:xfrm>
            <a:prstGeom prst="rect">
              <a:avLst/>
            </a:prstGeom>
          </p:spPr>
        </p:pic>
      </p:grpSp>
    </p:spTree>
    <p:extLst>
      <p:ext uri="{BB962C8B-B14F-4D97-AF65-F5344CB8AC3E}">
        <p14:creationId xmlns:p14="http://schemas.microsoft.com/office/powerpoint/2010/main" xmlns="" val="3448726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2_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320040" y="310348"/>
            <a:ext cx="5760720" cy="284917"/>
          </a:xfrm>
          <a:prstGeom prst="rect">
            <a:avLst/>
          </a:prstGeom>
        </p:spPr>
        <p:txBody>
          <a:bodyPr lIns="0" tIns="0" rIns="0" bIns="0" anchor="b" anchorCtr="0">
            <a:noAutofit/>
          </a:bodyPr>
          <a:lstStyle>
            <a:lvl1pPr>
              <a:defRPr/>
            </a:lvl1pPr>
          </a:lstStyle>
          <a:p>
            <a:r>
              <a:rPr lang="en-US" dirty="0" smtClean="0"/>
              <a:t>Slide Title – Arial 18pt Bold, Use Title Case</a:t>
            </a:r>
            <a:endParaRPr lang="en-US" dirty="0"/>
          </a:p>
        </p:txBody>
      </p:sp>
      <p:sp>
        <p:nvSpPr>
          <p:cNvPr id="3" name="Slide Number Placeholder 2"/>
          <p:cNvSpPr>
            <a:spLocks noGrp="1"/>
          </p:cNvSpPr>
          <p:nvPr>
            <p:ph type="sldNum" sz="quarter" idx="10"/>
          </p:nvPr>
        </p:nvSpPr>
        <p:spPr bwMode="gray">
          <a:xfrm>
            <a:off x="5965560" y="0"/>
            <a:ext cx="435240" cy="255588"/>
          </a:xfrm>
          <a:prstGeom prst="rect">
            <a:avLst/>
          </a:prstGeom>
        </p:spPr>
        <p:txBody>
          <a:bodyPr>
            <a:noAutofit/>
          </a:bodyPr>
          <a:lstStyle/>
          <a:p>
            <a:fld id="{D1524D41-16DC-4D92-9EF9-071B213BE0F5}" type="slidenum">
              <a:rPr lang="en-US" smtClean="0"/>
              <a:pPr/>
              <a:t>‹#›</a:t>
            </a:fld>
            <a:endParaRPr lang="en-US"/>
          </a:p>
        </p:txBody>
      </p:sp>
      <p:sp>
        <p:nvSpPr>
          <p:cNvPr id="5" name="Text Placeholder 4"/>
          <p:cNvSpPr>
            <a:spLocks noGrp="1"/>
          </p:cNvSpPr>
          <p:nvPr>
            <p:ph type="body" sz="quarter" idx="11" hasCustomPrompt="1"/>
          </p:nvPr>
        </p:nvSpPr>
        <p:spPr bwMode="gray">
          <a:xfrm>
            <a:off x="320040" y="672075"/>
            <a:ext cx="5759450" cy="307240"/>
          </a:xfrm>
          <a:prstGeom prst="rect">
            <a:avLst/>
          </a:prstGeom>
        </p:spPr>
        <p:txBody>
          <a:bodyPr lIns="0" rIns="0">
            <a:noAutofit/>
          </a:bodyPr>
          <a:lstStyle>
            <a:lvl1pPr marL="0" indent="0">
              <a:spcBef>
                <a:spcPts val="0"/>
              </a:spcBef>
              <a:buNone/>
              <a:defRPr sz="1400" baseline="0">
                <a:solidFill>
                  <a:schemeClr val="accent3"/>
                </a:solidFill>
              </a:defRPr>
            </a:lvl1pPr>
          </a:lstStyle>
          <a:p>
            <a:pPr lvl="0"/>
            <a:r>
              <a:rPr lang="en-US" dirty="0" smtClean="0"/>
              <a:t>Slide Subtitle – Arial 14pt Regular, Use Title Case</a:t>
            </a:r>
            <a:endParaRPr lang="en-US" dirty="0"/>
          </a:p>
        </p:txBody>
      </p:sp>
      <p:sp>
        <p:nvSpPr>
          <p:cNvPr id="9" name="Text Placeholder 21"/>
          <p:cNvSpPr>
            <a:spLocks noGrp="1"/>
          </p:cNvSpPr>
          <p:nvPr>
            <p:ph type="body" sz="quarter" idx="17" hasCustomPrompt="1"/>
          </p:nvPr>
        </p:nvSpPr>
        <p:spPr bwMode="gray">
          <a:xfrm>
            <a:off x="4352553" y="4572000"/>
            <a:ext cx="2048247" cy="228600"/>
          </a:xfrm>
          <a:prstGeom prst="rect">
            <a:avLst/>
          </a:prstGeom>
        </p:spPr>
        <p:txBody>
          <a:bodyPr lIns="45720" tIns="45720" rIns="45720" bIns="45720" anchor="b">
            <a:noAutofit/>
          </a:bodyPr>
          <a:lstStyle>
            <a:lvl1pPr marL="0" indent="0" algn="l">
              <a:spcBef>
                <a:spcPts val="0"/>
              </a:spcBef>
              <a:buNone/>
              <a:defRPr sz="500" baseline="0">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11" name="Text Placeholder 4"/>
          <p:cNvSpPr>
            <a:spLocks noGrp="1"/>
          </p:cNvSpPr>
          <p:nvPr>
            <p:ph type="body" sz="quarter" idx="19" hasCustomPrompt="1"/>
          </p:nvPr>
        </p:nvSpPr>
        <p:spPr bwMode="gray">
          <a:xfrm>
            <a:off x="320040" y="0"/>
            <a:ext cx="2926080" cy="211215"/>
          </a:xfrm>
          <a:prstGeom prst="rect">
            <a:avLst/>
          </a:prstGeom>
        </p:spPr>
        <p:txBody>
          <a:bodyPr lIns="0" rIns="0">
            <a:noAutofit/>
          </a:bodyPr>
          <a:lstStyle>
            <a:lvl1pPr marL="0" indent="0">
              <a:spcBef>
                <a:spcPts val="0"/>
              </a:spcBef>
              <a:buNone/>
              <a:defRPr sz="900" baseline="0">
                <a:solidFill>
                  <a:schemeClr val="bg1"/>
                </a:solidFill>
              </a:defRPr>
            </a:lvl1pPr>
          </a:lstStyle>
          <a:p>
            <a:pPr lvl="0"/>
            <a:r>
              <a:rPr lang="en-US" dirty="0" smtClean="0"/>
              <a:t>Top Kicker – Arial 9pt Regular, Use Title Case</a:t>
            </a:r>
            <a:endParaRPr lang="en-US" dirty="0"/>
          </a:p>
        </p:txBody>
      </p:sp>
      <p:sp>
        <p:nvSpPr>
          <p:cNvPr id="14" name="Text Placeholder 23"/>
          <p:cNvSpPr>
            <a:spLocks noGrp="1"/>
          </p:cNvSpPr>
          <p:nvPr>
            <p:ph type="body" sz="quarter" idx="20" hasCustomPrompt="1"/>
          </p:nvPr>
        </p:nvSpPr>
        <p:spPr bwMode="gray">
          <a:xfrm>
            <a:off x="121619" y="4506913"/>
            <a:ext cx="1791487" cy="292100"/>
          </a:xfrm>
          <a:prstGeom prst="rect">
            <a:avLst/>
          </a:prstGeom>
        </p:spPr>
        <p:txBody>
          <a:bodyPr lIns="45720" rIns="45720" anchor="b">
            <a:no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Tree>
    <p:extLst>
      <p:ext uri="{BB962C8B-B14F-4D97-AF65-F5344CB8AC3E}">
        <p14:creationId xmlns:p14="http://schemas.microsoft.com/office/powerpoint/2010/main" xmlns="" val="8991099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Graphic, Icon Box Running Tex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bwMode="gray">
          <a:xfrm>
            <a:off x="5965560" y="0"/>
            <a:ext cx="435240" cy="255588"/>
          </a:xfrm>
          <a:prstGeom prst="rect">
            <a:avLst/>
          </a:prstGeom>
        </p:spPr>
        <p:txBody>
          <a:bodyPr>
            <a:noAutofit/>
          </a:bodyPr>
          <a:lstStyle/>
          <a:p>
            <a:fld id="{D1524D41-16DC-4D92-9EF9-071B213BE0F5}" type="slidenum">
              <a:rPr lang="en-US" smtClean="0"/>
              <a:pPr/>
              <a:t>‹#›</a:t>
            </a:fld>
            <a:endParaRPr lang="en-US"/>
          </a:p>
        </p:txBody>
      </p:sp>
      <p:sp>
        <p:nvSpPr>
          <p:cNvPr id="30" name="Text Placeholder 29"/>
          <p:cNvSpPr>
            <a:spLocks noGrp="1"/>
          </p:cNvSpPr>
          <p:nvPr>
            <p:ph type="body" sz="quarter" idx="22" hasCustomPrompt="1"/>
          </p:nvPr>
        </p:nvSpPr>
        <p:spPr bwMode="gray">
          <a:xfrm>
            <a:off x="3657600" y="1553318"/>
            <a:ext cx="2743200" cy="2286000"/>
          </a:xfrm>
          <a:prstGeom prst="rect">
            <a:avLst/>
          </a:prstGeom>
          <a:solidFill>
            <a:schemeClr val="accent1"/>
          </a:solidFill>
          <a:ln w="6350">
            <a:solidFill>
              <a:schemeClr val="bg1"/>
            </a:solidFill>
          </a:ln>
        </p:spPr>
        <p:txBody>
          <a:bodyPr lIns="182880" tIns="274320" rIns="365760" bIns="182880"/>
          <a:lstStyle>
            <a:lvl1pPr marL="0" indent="0">
              <a:spcBef>
                <a:spcPts val="0"/>
              </a:spcBef>
              <a:buNone/>
              <a:defRPr sz="1100" b="1" baseline="0"/>
            </a:lvl1pPr>
            <a:lvl2pPr marL="0" indent="0">
              <a:buNone/>
              <a:defRPr/>
            </a:lvl2pPr>
            <a:lvl3pPr marL="0" indent="0">
              <a:buNone/>
              <a:defRPr/>
            </a:lvl3pPr>
            <a:lvl4pPr marL="0" indent="0">
              <a:buNone/>
              <a:defRPr/>
            </a:lvl4pPr>
            <a:lvl5pPr marL="0" indent="0">
              <a:buNone/>
              <a:defRPr/>
            </a:lvl5pPr>
          </a:lstStyle>
          <a:p>
            <a:pPr lvl="0"/>
            <a:r>
              <a:rPr lang="en-US" dirty="0" smtClean="0"/>
              <a:t>Icon Box Title – Arial 11pt Bold</a:t>
            </a:r>
            <a:endParaRPr lang="en-US" dirty="0"/>
          </a:p>
        </p:txBody>
      </p:sp>
      <p:sp>
        <p:nvSpPr>
          <p:cNvPr id="32" name="Text Placeholder 31"/>
          <p:cNvSpPr>
            <a:spLocks noGrp="1"/>
          </p:cNvSpPr>
          <p:nvPr>
            <p:ph type="body" sz="quarter" idx="23" hasCustomPrompt="1"/>
          </p:nvPr>
        </p:nvSpPr>
        <p:spPr bwMode="gray">
          <a:xfrm>
            <a:off x="3657600" y="2010518"/>
            <a:ext cx="2743200" cy="1463040"/>
          </a:xfrm>
          <a:prstGeom prst="rect">
            <a:avLst/>
          </a:prstGeom>
        </p:spPr>
        <p:txBody>
          <a:bodyPr lIns="182880" tIns="45720" rIns="365760"/>
          <a:lstStyle>
            <a:lvl1pPr marL="0" indent="0">
              <a:lnSpc>
                <a:spcPct val="100000"/>
              </a:lnSpc>
              <a:buNone/>
              <a:defRPr sz="1000" baseline="0"/>
            </a:lvl1pPr>
            <a:lvl2pPr marL="0" indent="0">
              <a:buNone/>
              <a:defRPr/>
            </a:lvl2pPr>
            <a:lvl3pPr marL="0" indent="0">
              <a:buNone/>
              <a:defRPr/>
            </a:lvl3pPr>
            <a:lvl4pPr marL="0" indent="0">
              <a:buNone/>
              <a:defRPr/>
            </a:lvl4pPr>
            <a:lvl5pPr marL="0" indent="0">
              <a:buNone/>
              <a:defRPr/>
            </a:lvl5pPr>
          </a:lstStyle>
          <a:p>
            <a:pPr lvl="0"/>
            <a:r>
              <a:rPr lang="en-US" dirty="0" smtClean="0"/>
              <a:t>“Quote text – Arial 10pt Regular; Add red and white icon to top left corner by copy and pasting from style guide; do not put text past right half inch margin;”</a:t>
            </a:r>
          </a:p>
        </p:txBody>
      </p:sp>
      <p:sp>
        <p:nvSpPr>
          <p:cNvPr id="35" name="Text Placeholder 31"/>
          <p:cNvSpPr>
            <a:spLocks noGrp="1"/>
          </p:cNvSpPr>
          <p:nvPr>
            <p:ph type="body" sz="quarter" idx="24" hasCustomPrompt="1"/>
          </p:nvPr>
        </p:nvSpPr>
        <p:spPr bwMode="gray">
          <a:xfrm>
            <a:off x="3657600" y="3473558"/>
            <a:ext cx="2743200" cy="365760"/>
          </a:xfrm>
          <a:prstGeom prst="rect">
            <a:avLst/>
          </a:prstGeom>
        </p:spPr>
        <p:txBody>
          <a:bodyPr lIns="182880" rIns="365760" anchor="b"/>
          <a:lstStyle>
            <a:lvl1pPr marL="0" indent="0" algn="r">
              <a:spcBef>
                <a:spcPts val="0"/>
              </a:spcBef>
              <a:buNone/>
              <a:defRPr sz="900" i="1" baseline="0"/>
            </a:lvl1pPr>
            <a:lvl2pPr marL="0" indent="0">
              <a:buNone/>
              <a:defRPr/>
            </a:lvl2pPr>
            <a:lvl3pPr marL="0" indent="0">
              <a:buNone/>
              <a:defRPr/>
            </a:lvl3pPr>
            <a:lvl4pPr marL="0" indent="0">
              <a:buNone/>
              <a:defRPr/>
            </a:lvl4pPr>
            <a:lvl5pPr marL="0" indent="0">
              <a:buNone/>
              <a:defRPr/>
            </a:lvl5pPr>
          </a:lstStyle>
          <a:p>
            <a:pPr lvl="0"/>
            <a:r>
              <a:rPr lang="en-US" dirty="0" smtClean="0"/>
              <a:t>Quote Name – Arial 9pt Italic</a:t>
            </a:r>
            <a:br>
              <a:rPr lang="en-US" dirty="0" smtClean="0"/>
            </a:br>
            <a:r>
              <a:rPr lang="en-US" dirty="0" smtClean="0"/>
              <a:t>Quote Title – Arial 9pt Italic</a:t>
            </a:r>
          </a:p>
        </p:txBody>
      </p:sp>
      <p:sp>
        <p:nvSpPr>
          <p:cNvPr id="15" name="Text Placeholder 21"/>
          <p:cNvSpPr>
            <a:spLocks noGrp="1"/>
          </p:cNvSpPr>
          <p:nvPr>
            <p:ph type="body" sz="quarter" idx="17" hasCustomPrompt="1"/>
          </p:nvPr>
        </p:nvSpPr>
        <p:spPr bwMode="gray">
          <a:xfrm>
            <a:off x="4352553" y="4572000"/>
            <a:ext cx="2048247" cy="228600"/>
          </a:xfrm>
          <a:prstGeom prst="rect">
            <a:avLst/>
          </a:prstGeom>
        </p:spPr>
        <p:txBody>
          <a:bodyPr lIns="45720" tIns="45720" rIns="45720" bIns="45720" anchor="b">
            <a:noAutofit/>
          </a:bodyPr>
          <a:lstStyle>
            <a:lvl1pPr marL="0" indent="0" algn="l">
              <a:spcBef>
                <a:spcPts val="0"/>
              </a:spcBef>
              <a:buNone/>
              <a:defRPr sz="500" baseline="0">
                <a:latin typeface="+mn-lt"/>
              </a:defRPr>
            </a:lvl1pPr>
            <a:lvl2pPr algn="l">
              <a:buNone/>
              <a:defRPr sz="600"/>
            </a:lvl2pPr>
            <a:lvl3pPr algn="l">
              <a:buNone/>
              <a:defRPr sz="600"/>
            </a:lvl3pPr>
            <a:lvl4pPr algn="l">
              <a:buNone/>
              <a:defRPr sz="600"/>
            </a:lvl4pPr>
            <a:lvl5pPr algn="l">
              <a:buNone/>
              <a:defRPr sz="600"/>
            </a:lvl5pPr>
          </a:lstStyle>
          <a:p>
            <a:pPr lvl="0"/>
            <a:r>
              <a:rPr lang="en-US" dirty="0" smtClean="0"/>
              <a:t>Source: Click to add source. Use a single space after “Source:” and a period at the end of the source. Stretch the box to the left as needed.</a:t>
            </a:r>
            <a:endParaRPr lang="en-US" dirty="0"/>
          </a:p>
        </p:txBody>
      </p:sp>
      <p:sp>
        <p:nvSpPr>
          <p:cNvPr id="29" name="Content Placeholder 15"/>
          <p:cNvSpPr>
            <a:spLocks noGrp="1"/>
          </p:cNvSpPr>
          <p:nvPr>
            <p:ph sz="quarter" idx="21" hasCustomPrompt="1"/>
          </p:nvPr>
        </p:nvSpPr>
        <p:spPr bwMode="gray">
          <a:xfrm>
            <a:off x="669587" y="1971868"/>
            <a:ext cx="2436779" cy="2273609"/>
          </a:xfrm>
          <a:prstGeom prst="rect">
            <a:avLst/>
          </a:prstGeom>
          <a:ln>
            <a:noFill/>
          </a:ln>
        </p:spPr>
        <p:txBody>
          <a:bodyPr anchor="t"/>
          <a:lstStyle>
            <a:lvl1pPr marL="112713" indent="-112713" algn="l">
              <a:buFont typeface="Arial" pitchFamily="34" charset="0"/>
              <a:buChar char="•"/>
              <a:defRPr sz="800" i="1" baseline="0">
                <a:solidFill>
                  <a:schemeClr val="accent3"/>
                </a:solidFill>
              </a:defRPr>
            </a:lvl1pPr>
            <a:lvl2pPr>
              <a:buNone/>
              <a:defRPr/>
            </a:lvl2pPr>
            <a:lvl3pPr>
              <a:buNone/>
              <a:defRPr/>
            </a:lvl3pPr>
            <a:lvl4pPr>
              <a:buNone/>
              <a:defRPr/>
            </a:lvl4pPr>
            <a:lvl5pPr>
              <a:buNone/>
              <a:defRPr/>
            </a:lvl5pPr>
          </a:lstStyle>
          <a:p>
            <a:pPr lvl="0"/>
            <a:r>
              <a:rPr lang="en-US" dirty="0" smtClean="0"/>
              <a:t>DESIGN NOTES:</a:t>
            </a:r>
            <a:br>
              <a:rPr lang="en-US" dirty="0" smtClean="0"/>
            </a:br>
            <a:r>
              <a:rPr lang="en-US" dirty="0" smtClean="0"/>
              <a:t>Click the corresponding icon to add a picture, table, or chart</a:t>
            </a:r>
            <a:br>
              <a:rPr lang="en-US" dirty="0" smtClean="0"/>
            </a:br>
            <a:r>
              <a:rPr lang="en-US" dirty="0" smtClean="0"/>
              <a:t>All pictures must have an image credit next to it</a:t>
            </a:r>
            <a:br>
              <a:rPr lang="en-US" dirty="0" smtClean="0"/>
            </a:br>
            <a:r>
              <a:rPr lang="en-US" dirty="0" smtClean="0"/>
              <a:t>Table font size is 9pt Arial</a:t>
            </a:r>
            <a:br>
              <a:rPr lang="en-US" dirty="0" smtClean="0"/>
            </a:br>
            <a:r>
              <a:rPr lang="en-US" dirty="0" smtClean="0"/>
              <a:t>Do not use Microsoft generic icons</a:t>
            </a:r>
          </a:p>
        </p:txBody>
      </p:sp>
      <p:sp>
        <p:nvSpPr>
          <p:cNvPr id="31" name="Text Placeholder 16"/>
          <p:cNvSpPr>
            <a:spLocks noGrp="1"/>
          </p:cNvSpPr>
          <p:nvPr>
            <p:ph type="body" sz="quarter" idx="25" hasCustomPrompt="1"/>
          </p:nvPr>
        </p:nvSpPr>
        <p:spPr bwMode="gray">
          <a:xfrm>
            <a:off x="668000" y="1660912"/>
            <a:ext cx="2438659" cy="242531"/>
          </a:xfrm>
          <a:prstGeom prst="rect">
            <a:avLst/>
          </a:prstGeom>
        </p:spPr>
        <p:txBody>
          <a:bodyPr/>
          <a:lstStyle>
            <a:lvl1pPr marL="0" indent="0" algn="ctr">
              <a:spcBef>
                <a:spcPts val="0"/>
              </a:spcBef>
              <a:buNone/>
              <a:defRPr sz="850" b="0" i="0"/>
            </a:lvl1pPr>
            <a:lvl2pPr algn="ctr">
              <a:buNone/>
              <a:defRPr sz="1000" b="1"/>
            </a:lvl2pPr>
            <a:lvl3pPr algn="ctr">
              <a:buNone/>
              <a:defRPr sz="1000" b="1"/>
            </a:lvl3pPr>
            <a:lvl4pPr algn="ctr">
              <a:buNone/>
              <a:defRPr sz="1000" b="1"/>
            </a:lvl4pPr>
            <a:lvl5pPr algn="ctr">
              <a:buNone/>
              <a:defRPr sz="1000" b="1"/>
            </a:lvl5pPr>
          </a:lstStyle>
          <a:p>
            <a:pPr lvl="0"/>
            <a:r>
              <a:rPr lang="en-US" dirty="0" smtClean="0"/>
              <a:t>N-Value (ex: n=84) – Arial 8.5pt Regular</a:t>
            </a:r>
            <a:endParaRPr lang="en-US" dirty="0"/>
          </a:p>
        </p:txBody>
      </p:sp>
      <p:sp>
        <p:nvSpPr>
          <p:cNvPr id="36" name="Text Placeholder 16"/>
          <p:cNvSpPr>
            <a:spLocks noGrp="1"/>
          </p:cNvSpPr>
          <p:nvPr>
            <p:ph type="body" sz="quarter" idx="27" hasCustomPrompt="1"/>
          </p:nvPr>
        </p:nvSpPr>
        <p:spPr bwMode="gray">
          <a:xfrm>
            <a:off x="668000" y="1188164"/>
            <a:ext cx="2438659" cy="230089"/>
          </a:xfrm>
          <a:prstGeom prst="rect">
            <a:avLst/>
          </a:prstGeom>
        </p:spPr>
        <p:txBody>
          <a:bodyPr/>
          <a:lstStyle>
            <a:lvl1pPr marL="0" indent="0" algn="ctr">
              <a:spcBef>
                <a:spcPts val="0"/>
              </a:spcBef>
              <a:buNone/>
              <a:defRPr sz="1100" b="1"/>
            </a:lvl1pPr>
            <a:lvl2pPr algn="ctr">
              <a:buNone/>
              <a:defRPr sz="1000" b="1"/>
            </a:lvl2pPr>
            <a:lvl3pPr algn="ctr">
              <a:buNone/>
              <a:defRPr sz="1000" b="1"/>
            </a:lvl3pPr>
            <a:lvl4pPr algn="ctr">
              <a:buNone/>
              <a:defRPr sz="1000" b="1"/>
            </a:lvl4pPr>
            <a:lvl5pPr algn="ctr">
              <a:buNone/>
              <a:defRPr sz="1000" b="1"/>
            </a:lvl5pPr>
          </a:lstStyle>
          <a:p>
            <a:pPr lvl="0"/>
            <a:r>
              <a:rPr lang="en-US" dirty="0" smtClean="0"/>
              <a:t>Graphic Title – Arial 11pt Bold</a:t>
            </a:r>
            <a:endParaRPr lang="en-US" dirty="0"/>
          </a:p>
        </p:txBody>
      </p:sp>
      <p:sp>
        <p:nvSpPr>
          <p:cNvPr id="37" name="Text Placeholder 16"/>
          <p:cNvSpPr>
            <a:spLocks noGrp="1"/>
          </p:cNvSpPr>
          <p:nvPr>
            <p:ph type="body" sz="quarter" idx="28" hasCustomPrompt="1"/>
          </p:nvPr>
        </p:nvSpPr>
        <p:spPr bwMode="gray">
          <a:xfrm>
            <a:off x="668000" y="1424537"/>
            <a:ext cx="2438659" cy="242531"/>
          </a:xfrm>
          <a:prstGeom prst="rect">
            <a:avLst/>
          </a:prstGeom>
        </p:spPr>
        <p:txBody>
          <a:bodyPr/>
          <a:lstStyle>
            <a:lvl1pPr marL="0" indent="0" algn="ctr">
              <a:spcBef>
                <a:spcPts val="0"/>
              </a:spcBef>
              <a:buNone/>
              <a:defRPr sz="1000" b="0" i="1"/>
            </a:lvl1pPr>
            <a:lvl2pPr algn="ctr">
              <a:buNone/>
              <a:defRPr sz="1000" b="1"/>
            </a:lvl2pPr>
            <a:lvl3pPr algn="ctr">
              <a:buNone/>
              <a:defRPr sz="1000" b="1"/>
            </a:lvl3pPr>
            <a:lvl4pPr algn="ctr">
              <a:buNone/>
              <a:defRPr sz="1000" b="1"/>
            </a:lvl4pPr>
            <a:lvl5pPr algn="ctr">
              <a:buNone/>
              <a:defRPr sz="1000" b="1"/>
            </a:lvl5pPr>
          </a:lstStyle>
          <a:p>
            <a:pPr lvl="0"/>
            <a:r>
              <a:rPr lang="en-US" dirty="0" smtClean="0"/>
              <a:t>Graphic Subtitle – Arial 10pt Italic</a:t>
            </a:r>
            <a:endParaRPr lang="en-US" dirty="0"/>
          </a:p>
        </p:txBody>
      </p:sp>
      <p:sp>
        <p:nvSpPr>
          <p:cNvPr id="39" name="Title 1"/>
          <p:cNvSpPr>
            <a:spLocks noGrp="1"/>
          </p:cNvSpPr>
          <p:nvPr>
            <p:ph type="title" hasCustomPrompt="1"/>
          </p:nvPr>
        </p:nvSpPr>
        <p:spPr bwMode="gray">
          <a:xfrm>
            <a:off x="320040" y="310348"/>
            <a:ext cx="5760720" cy="284917"/>
          </a:xfrm>
          <a:prstGeom prst="rect">
            <a:avLst/>
          </a:prstGeom>
        </p:spPr>
        <p:txBody>
          <a:bodyPr lIns="0" rIns="0">
            <a:noAutofit/>
          </a:bodyPr>
          <a:lstStyle>
            <a:lvl1pPr>
              <a:defRPr/>
            </a:lvl1pPr>
          </a:lstStyle>
          <a:p>
            <a:r>
              <a:rPr lang="en-US" dirty="0" smtClean="0"/>
              <a:t>Slide Title – Arial 18pt Bold, Use Title Case</a:t>
            </a:r>
            <a:endParaRPr lang="en-US" dirty="0"/>
          </a:p>
        </p:txBody>
      </p:sp>
      <p:sp>
        <p:nvSpPr>
          <p:cNvPr id="40" name="Text Placeholder 4"/>
          <p:cNvSpPr>
            <a:spLocks noGrp="1"/>
          </p:cNvSpPr>
          <p:nvPr>
            <p:ph type="body" sz="quarter" idx="11" hasCustomPrompt="1"/>
          </p:nvPr>
        </p:nvSpPr>
        <p:spPr bwMode="gray">
          <a:xfrm>
            <a:off x="320040" y="672075"/>
            <a:ext cx="5759450" cy="307240"/>
          </a:xfrm>
          <a:prstGeom prst="rect">
            <a:avLst/>
          </a:prstGeom>
        </p:spPr>
        <p:txBody>
          <a:bodyPr lIns="0" rIns="0">
            <a:noAutofit/>
          </a:bodyPr>
          <a:lstStyle>
            <a:lvl1pPr marL="0" indent="0">
              <a:spcBef>
                <a:spcPts val="0"/>
              </a:spcBef>
              <a:buNone/>
              <a:defRPr sz="1400" baseline="0">
                <a:solidFill>
                  <a:schemeClr val="accent3"/>
                </a:solidFill>
              </a:defRPr>
            </a:lvl1pPr>
          </a:lstStyle>
          <a:p>
            <a:pPr lvl="0"/>
            <a:r>
              <a:rPr lang="en-US" dirty="0" smtClean="0"/>
              <a:t>Slide Subtitle – Arial 14pt Regular, Use Title Case</a:t>
            </a:r>
            <a:endParaRPr lang="en-US" dirty="0"/>
          </a:p>
        </p:txBody>
      </p:sp>
      <p:sp>
        <p:nvSpPr>
          <p:cNvPr id="41" name="Text Placeholder 4"/>
          <p:cNvSpPr>
            <a:spLocks noGrp="1"/>
          </p:cNvSpPr>
          <p:nvPr>
            <p:ph type="body" sz="quarter" idx="19" hasCustomPrompt="1"/>
          </p:nvPr>
        </p:nvSpPr>
        <p:spPr bwMode="gray">
          <a:xfrm>
            <a:off x="320040" y="0"/>
            <a:ext cx="2926080" cy="211215"/>
          </a:xfrm>
          <a:prstGeom prst="rect">
            <a:avLst/>
          </a:prstGeom>
        </p:spPr>
        <p:txBody>
          <a:bodyPr lIns="0" rIns="0">
            <a:noAutofit/>
          </a:bodyPr>
          <a:lstStyle>
            <a:lvl1pPr marL="0" indent="0">
              <a:spcBef>
                <a:spcPts val="0"/>
              </a:spcBef>
              <a:buNone/>
              <a:defRPr sz="900" baseline="0">
                <a:solidFill>
                  <a:schemeClr val="bg1"/>
                </a:solidFill>
              </a:defRPr>
            </a:lvl1pPr>
          </a:lstStyle>
          <a:p>
            <a:pPr lvl="0"/>
            <a:r>
              <a:rPr lang="en-US" dirty="0" smtClean="0"/>
              <a:t>Top Kicker – Arial 9pt Regular, Use Title Case</a:t>
            </a:r>
            <a:endParaRPr lang="en-US" dirty="0"/>
          </a:p>
        </p:txBody>
      </p:sp>
      <p:sp>
        <p:nvSpPr>
          <p:cNvPr id="42" name="Text Placeholder 23"/>
          <p:cNvSpPr>
            <a:spLocks noGrp="1"/>
          </p:cNvSpPr>
          <p:nvPr>
            <p:ph type="body" sz="quarter" idx="20" hasCustomPrompt="1"/>
          </p:nvPr>
        </p:nvSpPr>
        <p:spPr bwMode="gray">
          <a:xfrm>
            <a:off x="121619" y="4506913"/>
            <a:ext cx="1791487" cy="292100"/>
          </a:xfrm>
          <a:prstGeom prst="rect">
            <a:avLst/>
          </a:prstGeom>
        </p:spPr>
        <p:txBody>
          <a:bodyPr lIns="45720" rIns="45720" anchor="b">
            <a:no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smtClean="0"/>
              <a:t>Click to add footnote. Numbers appear automatically (no additional space or tab needed). Use a period at the end of each footnote. Stretch the box to the right as needed.</a:t>
            </a:r>
            <a:endParaRPr lang="en-US" dirty="0"/>
          </a:p>
        </p:txBody>
      </p:sp>
    </p:spTree>
    <p:extLst>
      <p:ext uri="{BB962C8B-B14F-4D97-AF65-F5344CB8AC3E}">
        <p14:creationId xmlns:p14="http://schemas.microsoft.com/office/powerpoint/2010/main" xmlns="" val="4211449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Logo">
    <p:spTree>
      <p:nvGrpSpPr>
        <p:cNvPr id="1" name=""/>
        <p:cNvGrpSpPr/>
        <p:nvPr/>
      </p:nvGrpSpPr>
      <p:grpSpPr>
        <a:xfrm>
          <a:off x="0" y="0"/>
          <a:ext cx="0" cy="0"/>
          <a:chOff x="0" y="0"/>
          <a:chExt cx="0" cy="0"/>
        </a:xfrm>
      </p:grpSpPr>
      <p:sp>
        <p:nvSpPr>
          <p:cNvPr id="8" name="Rectangle 7"/>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36" name="Group 35"/>
          <p:cNvGrpSpPr/>
          <p:nvPr userDrawn="1"/>
        </p:nvGrpSpPr>
        <p:grpSpPr bwMode="gray">
          <a:xfrm>
            <a:off x="2469328" y="1009678"/>
            <a:ext cx="3931710" cy="3793330"/>
            <a:chOff x="2469328" y="1009678"/>
            <a:chExt cx="3931710" cy="3793330"/>
          </a:xfrm>
        </p:grpSpPr>
        <p:sp>
          <p:nvSpPr>
            <p:cNvPr id="10" name="Freeform 6"/>
            <p:cNvSpPr>
              <a:spLocks/>
            </p:cNvSpPr>
            <p:nvPr userDrawn="1"/>
          </p:nvSpPr>
          <p:spPr bwMode="gray">
            <a:xfrm>
              <a:off x="5008810" y="3040732"/>
              <a:ext cx="1392228" cy="1762276"/>
            </a:xfrm>
            <a:custGeom>
              <a:avLst/>
              <a:gdLst>
                <a:gd name="T0" fmla="*/ 0 w 2938"/>
                <a:gd name="T1" fmla="*/ 0 h 2276"/>
                <a:gd name="T2" fmla="*/ 1472 w 2938"/>
                <a:gd name="T3" fmla="*/ 0 h 2276"/>
                <a:gd name="T4" fmla="*/ 2938 w 2938"/>
                <a:gd name="T5" fmla="*/ 2276 h 2276"/>
                <a:gd name="T6" fmla="*/ 1465 w 2938"/>
                <a:gd name="T7" fmla="*/ 2276 h 2276"/>
                <a:gd name="T8" fmla="*/ 0 w 2938"/>
                <a:gd name="T9" fmla="*/ 0 h 2276"/>
                <a:gd name="connsiteX0" fmla="*/ 0 w 10000"/>
                <a:gd name="connsiteY0" fmla="*/ 0 h 10000"/>
                <a:gd name="connsiteX1" fmla="*/ 5010 w 10000"/>
                <a:gd name="connsiteY1" fmla="*/ 0 h 10000"/>
                <a:gd name="connsiteX2" fmla="*/ 10000 w 10000"/>
                <a:gd name="connsiteY2" fmla="*/ 10000 h 10000"/>
                <a:gd name="connsiteX3" fmla="*/ 4986 w 10000"/>
                <a:gd name="connsiteY3" fmla="*/ 10000 h 10000"/>
                <a:gd name="connsiteX4" fmla="*/ 4675 w 10000"/>
                <a:gd name="connsiteY4" fmla="*/ 9365 h 10000"/>
                <a:gd name="connsiteX5" fmla="*/ 0 w 10000"/>
                <a:gd name="connsiteY5"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986 w 10000"/>
                <a:gd name="connsiteY4" fmla="*/ 10000 h 10000"/>
                <a:gd name="connsiteX5" fmla="*/ 4675 w 10000"/>
                <a:gd name="connsiteY5" fmla="*/ 9365 h 10000"/>
                <a:gd name="connsiteX6" fmla="*/ 0 w 10000"/>
                <a:gd name="connsiteY6" fmla="*/ 0 h 10000"/>
                <a:gd name="connsiteX0" fmla="*/ 0 w 10000"/>
                <a:gd name="connsiteY0" fmla="*/ 0 h 10000"/>
                <a:gd name="connsiteX1" fmla="*/ 5010 w 10000"/>
                <a:gd name="connsiteY1" fmla="*/ 0 h 10000"/>
                <a:gd name="connsiteX2" fmla="*/ 5735 w 10000"/>
                <a:gd name="connsiteY2" fmla="*/ 1445 h 10000"/>
                <a:gd name="connsiteX3" fmla="*/ 10000 w 10000"/>
                <a:gd name="connsiteY3" fmla="*/ 10000 h 10000"/>
                <a:gd name="connsiteX4" fmla="*/ 4675 w 10000"/>
                <a:gd name="connsiteY4" fmla="*/ 9365 h 10000"/>
                <a:gd name="connsiteX5" fmla="*/ 0 w 10000"/>
                <a:gd name="connsiteY5" fmla="*/ 0 h 10000"/>
                <a:gd name="connsiteX0" fmla="*/ 0 w 5735"/>
                <a:gd name="connsiteY0" fmla="*/ 0 h 9365"/>
                <a:gd name="connsiteX1" fmla="*/ 5010 w 5735"/>
                <a:gd name="connsiteY1" fmla="*/ 0 h 9365"/>
                <a:gd name="connsiteX2" fmla="*/ 5735 w 5735"/>
                <a:gd name="connsiteY2" fmla="*/ 1445 h 9365"/>
                <a:gd name="connsiteX3" fmla="*/ 5556 w 5735"/>
                <a:gd name="connsiteY3" fmla="*/ 8986 h 9365"/>
                <a:gd name="connsiteX4" fmla="*/ 4675 w 5735"/>
                <a:gd name="connsiteY4" fmla="*/ 9365 h 9365"/>
                <a:gd name="connsiteX5" fmla="*/ 0 w 5735"/>
                <a:gd name="connsiteY5" fmla="*/ 0 h 9365"/>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661"/>
                <a:gd name="connsiteY0" fmla="*/ 0 h 10014"/>
                <a:gd name="connsiteX1" fmla="*/ 8736 w 10661"/>
                <a:gd name="connsiteY1" fmla="*/ 0 h 10014"/>
                <a:gd name="connsiteX2" fmla="*/ 10000 w 10661"/>
                <a:gd name="connsiteY2" fmla="*/ 1543 h 10014"/>
                <a:gd name="connsiteX3" fmla="*/ 9962 w 10661"/>
                <a:gd name="connsiteY3" fmla="*/ 10014 h 10014"/>
                <a:gd name="connsiteX4" fmla="*/ 8152 w 10661"/>
                <a:gd name="connsiteY4" fmla="*/ 10000 h 10014"/>
                <a:gd name="connsiteX5" fmla="*/ 0 w 10661"/>
                <a:gd name="connsiteY5" fmla="*/ 0 h 10014"/>
                <a:gd name="connsiteX0" fmla="*/ 0 w 10085"/>
                <a:gd name="connsiteY0" fmla="*/ 0 h 10014"/>
                <a:gd name="connsiteX1" fmla="*/ 8736 w 10085"/>
                <a:gd name="connsiteY1" fmla="*/ 0 h 10014"/>
                <a:gd name="connsiteX2" fmla="*/ 10000 w 10085"/>
                <a:gd name="connsiteY2" fmla="*/ 1543 h 10014"/>
                <a:gd name="connsiteX3" fmla="*/ 9962 w 10085"/>
                <a:gd name="connsiteY3" fmla="*/ 10014 h 10014"/>
                <a:gd name="connsiteX4" fmla="*/ 8152 w 10085"/>
                <a:gd name="connsiteY4" fmla="*/ 10000 h 10014"/>
                <a:gd name="connsiteX5" fmla="*/ 0 w 10085"/>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0"/>
                <a:gd name="connsiteY0" fmla="*/ 0 h 10014"/>
                <a:gd name="connsiteX1" fmla="*/ 8736 w 10000"/>
                <a:gd name="connsiteY1" fmla="*/ 0 h 10014"/>
                <a:gd name="connsiteX2" fmla="*/ 10000 w 10000"/>
                <a:gd name="connsiteY2" fmla="*/ 1543 h 10014"/>
                <a:gd name="connsiteX3" fmla="*/ 9962 w 10000"/>
                <a:gd name="connsiteY3" fmla="*/ 10014 h 10014"/>
                <a:gd name="connsiteX4" fmla="*/ 8152 w 10000"/>
                <a:gd name="connsiteY4" fmla="*/ 10000 h 10014"/>
                <a:gd name="connsiteX5" fmla="*/ 0 w 10000"/>
                <a:gd name="connsiteY5" fmla="*/ 0 h 10014"/>
                <a:gd name="connsiteX0" fmla="*/ 0 w 10001"/>
                <a:gd name="connsiteY0" fmla="*/ 0 h 10014"/>
                <a:gd name="connsiteX1" fmla="*/ 8736 w 10001"/>
                <a:gd name="connsiteY1" fmla="*/ 0 h 10014"/>
                <a:gd name="connsiteX2" fmla="*/ 10000 w 10001"/>
                <a:gd name="connsiteY2" fmla="*/ 1543 h 10014"/>
                <a:gd name="connsiteX3" fmla="*/ 9996 w 10001"/>
                <a:gd name="connsiteY3" fmla="*/ 10014 h 10014"/>
                <a:gd name="connsiteX4" fmla="*/ 8152 w 10001"/>
                <a:gd name="connsiteY4" fmla="*/ 10000 h 10014"/>
                <a:gd name="connsiteX5" fmla="*/ 0 w 10001"/>
                <a:gd name="connsiteY5" fmla="*/ 0 h 10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1" h="10014">
                  <a:moveTo>
                    <a:pt x="0" y="0"/>
                  </a:moveTo>
                  <a:lnTo>
                    <a:pt x="8736" y="0"/>
                  </a:lnTo>
                  <a:lnTo>
                    <a:pt x="10000" y="1543"/>
                  </a:lnTo>
                  <a:cubicBezTo>
                    <a:pt x="9981" y="5778"/>
                    <a:pt x="10015" y="5778"/>
                    <a:pt x="9996" y="10014"/>
                  </a:cubicBezTo>
                  <a:lnTo>
                    <a:pt x="8152" y="10000"/>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7"/>
            <p:cNvSpPr>
              <a:spLocks/>
            </p:cNvSpPr>
            <p:nvPr userDrawn="1"/>
          </p:nvSpPr>
          <p:spPr bwMode="gray">
            <a:xfrm>
              <a:off x="2469328" y="3040732"/>
              <a:ext cx="2351237" cy="1759812"/>
            </a:xfrm>
            <a:custGeom>
              <a:avLst/>
              <a:gdLst>
                <a:gd name="T0" fmla="*/ 1465 w 2939"/>
                <a:gd name="T1" fmla="*/ 0 h 2276"/>
                <a:gd name="T2" fmla="*/ 2939 w 2939"/>
                <a:gd name="T3" fmla="*/ 0 h 2276"/>
                <a:gd name="T4" fmla="*/ 1474 w 2939"/>
                <a:gd name="T5" fmla="*/ 2276 h 2276"/>
                <a:gd name="T6" fmla="*/ 0 w 2939"/>
                <a:gd name="T7" fmla="*/ 2276 h 2276"/>
                <a:gd name="T8" fmla="*/ 1465 w 2939"/>
                <a:gd name="T9" fmla="*/ 0 h 2276"/>
                <a:gd name="connsiteX0" fmla="*/ 4985 w 10000"/>
                <a:gd name="connsiteY0" fmla="*/ 0 h 10000"/>
                <a:gd name="connsiteX1" fmla="*/ 10000 w 10000"/>
                <a:gd name="connsiteY1" fmla="*/ 0 h 10000"/>
                <a:gd name="connsiteX2" fmla="*/ 5015 w 10000"/>
                <a:gd name="connsiteY2" fmla="*/ 10000 h 10000"/>
                <a:gd name="connsiteX3" fmla="*/ 0 w 10000"/>
                <a:gd name="connsiteY3" fmla="*/ 10000 h 10000"/>
                <a:gd name="connsiteX4" fmla="*/ 307 w 10000"/>
                <a:gd name="connsiteY4" fmla="*/ 9365 h 10000"/>
                <a:gd name="connsiteX5" fmla="*/ 4985 w 10000"/>
                <a:gd name="connsiteY5" fmla="*/ 0 h 10000"/>
                <a:gd name="connsiteX0" fmla="*/ 4985 w 10000"/>
                <a:gd name="connsiteY0" fmla="*/ 0 h 10000"/>
                <a:gd name="connsiteX1" fmla="*/ 10000 w 10000"/>
                <a:gd name="connsiteY1" fmla="*/ 0 h 10000"/>
                <a:gd name="connsiteX2" fmla="*/ 5333 w 10000"/>
                <a:gd name="connsiteY2" fmla="*/ 9353 h 10000"/>
                <a:gd name="connsiteX3" fmla="*/ 5015 w 10000"/>
                <a:gd name="connsiteY3" fmla="*/ 10000 h 10000"/>
                <a:gd name="connsiteX4" fmla="*/ 0 w 10000"/>
                <a:gd name="connsiteY4" fmla="*/ 10000 h 10000"/>
                <a:gd name="connsiteX5" fmla="*/ 307 w 10000"/>
                <a:gd name="connsiteY5" fmla="*/ 9365 h 10000"/>
                <a:gd name="connsiteX6" fmla="*/ 4985 w 10000"/>
                <a:gd name="connsiteY6" fmla="*/ 0 h 10000"/>
                <a:gd name="connsiteX0" fmla="*/ 4985 w 10000"/>
                <a:gd name="connsiteY0" fmla="*/ 0 h 10000"/>
                <a:gd name="connsiteX1" fmla="*/ 10000 w 10000"/>
                <a:gd name="connsiteY1" fmla="*/ 0 h 10000"/>
                <a:gd name="connsiteX2" fmla="*/ 5333 w 10000"/>
                <a:gd name="connsiteY2" fmla="*/ 9353 h 10000"/>
                <a:gd name="connsiteX3" fmla="*/ 0 w 10000"/>
                <a:gd name="connsiteY3" fmla="*/ 10000 h 10000"/>
                <a:gd name="connsiteX4" fmla="*/ 307 w 10000"/>
                <a:gd name="connsiteY4" fmla="*/ 9365 h 10000"/>
                <a:gd name="connsiteX5" fmla="*/ 4985 w 10000"/>
                <a:gd name="connsiteY5" fmla="*/ 0 h 10000"/>
                <a:gd name="connsiteX0" fmla="*/ 4678 w 9693"/>
                <a:gd name="connsiteY0" fmla="*/ 0 h 9365"/>
                <a:gd name="connsiteX1" fmla="*/ 9693 w 9693"/>
                <a:gd name="connsiteY1" fmla="*/ 0 h 9365"/>
                <a:gd name="connsiteX2" fmla="*/ 5026 w 9693"/>
                <a:gd name="connsiteY2" fmla="*/ 9353 h 9365"/>
                <a:gd name="connsiteX3" fmla="*/ 0 w 9693"/>
                <a:gd name="connsiteY3" fmla="*/ 9365 h 9365"/>
                <a:gd name="connsiteX4" fmla="*/ 4678 w 9693"/>
                <a:gd name="connsiteY4" fmla="*/ 0 h 9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93" h="9365">
                  <a:moveTo>
                    <a:pt x="4678" y="0"/>
                  </a:moveTo>
                  <a:lnTo>
                    <a:pt x="9693" y="0"/>
                  </a:lnTo>
                  <a:lnTo>
                    <a:pt x="5026" y="9353"/>
                  </a:lnTo>
                  <a:lnTo>
                    <a:pt x="0" y="9365"/>
                  </a:lnTo>
                  <a:lnTo>
                    <a:pt x="4678"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8"/>
            <p:cNvSpPr>
              <a:spLocks/>
            </p:cNvSpPr>
            <p:nvPr userDrawn="1"/>
          </p:nvSpPr>
          <p:spPr bwMode="gray">
            <a:xfrm>
              <a:off x="3727429" y="1009678"/>
              <a:ext cx="2427357" cy="1879137"/>
            </a:xfrm>
            <a:custGeom>
              <a:avLst/>
              <a:gdLst>
                <a:gd name="T0" fmla="*/ 0 w 2939"/>
                <a:gd name="T1" fmla="*/ 0 h 2276"/>
                <a:gd name="T2" fmla="*/ 1474 w 2939"/>
                <a:gd name="T3" fmla="*/ 0 h 2276"/>
                <a:gd name="T4" fmla="*/ 2939 w 2939"/>
                <a:gd name="T5" fmla="*/ 2276 h 2276"/>
                <a:gd name="T6" fmla="*/ 1465 w 2939"/>
                <a:gd name="T7" fmla="*/ 2276 h 2276"/>
                <a:gd name="T8" fmla="*/ 0 w 2939"/>
                <a:gd name="T9" fmla="*/ 0 h 2276"/>
              </a:gdLst>
              <a:ahLst/>
              <a:cxnLst>
                <a:cxn ang="0">
                  <a:pos x="T0" y="T1"/>
                </a:cxn>
                <a:cxn ang="0">
                  <a:pos x="T2" y="T3"/>
                </a:cxn>
                <a:cxn ang="0">
                  <a:pos x="T4" y="T5"/>
                </a:cxn>
                <a:cxn ang="0">
                  <a:pos x="T6" y="T7"/>
                </a:cxn>
                <a:cxn ang="0">
                  <a:pos x="T8" y="T9"/>
                </a:cxn>
              </a:cxnLst>
              <a:rect l="0" t="0" r="r" b="b"/>
              <a:pathLst>
                <a:path w="2939" h="2276">
                  <a:moveTo>
                    <a:pt x="0" y="0"/>
                  </a:moveTo>
                  <a:lnTo>
                    <a:pt x="1474" y="0"/>
                  </a:lnTo>
                  <a:lnTo>
                    <a:pt x="2939" y="2276"/>
                  </a:lnTo>
                  <a:lnTo>
                    <a:pt x="1465" y="2276"/>
                  </a:lnTo>
                  <a:lnTo>
                    <a:pt x="0" y="0"/>
                  </a:lnTo>
                  <a:close/>
                </a:path>
              </a:pathLst>
            </a:custGeom>
            <a:solidFill>
              <a:srgbClr val="53636E"/>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 name="Rectangle 16"/>
          <p:cNvSpPr/>
          <p:nvPr userDrawn="1"/>
        </p:nvSpPr>
        <p:spPr bwMode="gray">
          <a:xfrm>
            <a:off x="0" y="950976"/>
            <a:ext cx="6400800" cy="83167"/>
          </a:xfrm>
          <a:prstGeom prst="rect">
            <a:avLst/>
          </a:prstGeom>
          <a:solidFill>
            <a:srgbClr val="53636E"/>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7" name="Text Placeholder 15"/>
          <p:cNvSpPr>
            <a:spLocks noGrp="1"/>
          </p:cNvSpPr>
          <p:nvPr userDrawn="1">
            <p:ph type="body" sz="quarter" idx="18" hasCustomPrompt="1"/>
          </p:nvPr>
        </p:nvSpPr>
        <p:spPr bwMode="gray">
          <a:xfrm>
            <a:off x="521743" y="1953544"/>
            <a:ext cx="3685738" cy="615553"/>
          </a:xfrm>
          <a:prstGeom prst="rect">
            <a:avLst/>
          </a:prstGeom>
        </p:spPr>
        <p:txBody>
          <a:bodyPr lIns="0" tIns="0" rIns="0" bIns="0" anchor="b">
            <a:spAutoFit/>
          </a:bodyPr>
          <a:lstStyle>
            <a:lvl1pPr marL="0" indent="0" algn="l">
              <a:spcBef>
                <a:spcPts val="0"/>
              </a:spcBef>
              <a:buNone/>
              <a:defRPr sz="20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Title – Arial 20pt Regular, Use Title Case</a:t>
            </a:r>
            <a:endParaRPr lang="en-US" dirty="0"/>
          </a:p>
        </p:txBody>
      </p:sp>
      <p:sp>
        <p:nvSpPr>
          <p:cNvPr id="28" name="Text Placeholder 15"/>
          <p:cNvSpPr>
            <a:spLocks noGrp="1"/>
          </p:cNvSpPr>
          <p:nvPr userDrawn="1">
            <p:ph type="body" sz="quarter" idx="19" hasCustomPrompt="1"/>
          </p:nvPr>
        </p:nvSpPr>
        <p:spPr bwMode="gray">
          <a:xfrm>
            <a:off x="521743" y="2660226"/>
            <a:ext cx="3685032" cy="369332"/>
          </a:xfrm>
          <a:prstGeom prst="rect">
            <a:avLst/>
          </a:prstGeom>
        </p:spPr>
        <p:txBody>
          <a:bodyPr lIns="0" tIns="0" rIns="0" bIns="0" anchor="t">
            <a:spAutoFit/>
          </a:bodyPr>
          <a:lstStyle>
            <a:lvl1pPr marL="0" indent="0" algn="l">
              <a:spcBef>
                <a:spcPts val="0"/>
              </a:spcBef>
              <a:buNone/>
              <a:defRPr sz="1200" b="0" baseline="0">
                <a:solidFill>
                  <a:schemeClr val="bg1"/>
                </a:solidFill>
                <a:latin typeface="+mj-lt"/>
              </a:defRPr>
            </a:lvl1pPr>
            <a:lvl2pPr algn="l">
              <a:buNone/>
              <a:defRPr>
                <a:latin typeface="+mn-lt"/>
              </a:defRPr>
            </a:lvl2pPr>
            <a:lvl3pPr algn="l">
              <a:buNone/>
              <a:defRPr>
                <a:latin typeface="+mn-lt"/>
              </a:defRPr>
            </a:lvl3pPr>
            <a:lvl4pPr algn="l">
              <a:buNone/>
              <a:defRPr>
                <a:latin typeface="+mn-lt"/>
              </a:defRPr>
            </a:lvl4pPr>
            <a:lvl5pPr algn="l">
              <a:buNone/>
              <a:defRPr>
                <a:latin typeface="+mn-lt"/>
              </a:defRPr>
            </a:lvl5pPr>
          </a:lstStyle>
          <a:p>
            <a:pPr lvl="0"/>
            <a:r>
              <a:rPr lang="en-US" dirty="0" smtClean="0"/>
              <a:t>Presentation Subtitle – Arial </a:t>
            </a:r>
            <a:br>
              <a:rPr lang="en-US" dirty="0" smtClean="0"/>
            </a:br>
            <a:r>
              <a:rPr lang="en-US" dirty="0" smtClean="0"/>
              <a:t>12pt Regular, Use Title Case</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xmlns="" val="0"/>
              </a:ext>
            </a:extLst>
          </a:blip>
          <a:stretch>
            <a:fillRect/>
          </a:stretch>
        </p:blipFill>
        <p:spPr>
          <a:xfrm>
            <a:off x="206723" y="103457"/>
            <a:ext cx="1517904" cy="737308"/>
          </a:xfrm>
          <a:prstGeom prst="rect">
            <a:avLst/>
          </a:prstGeom>
        </p:spPr>
      </p:pic>
    </p:spTree>
    <p:extLst>
      <p:ext uri="{BB962C8B-B14F-4D97-AF65-F5344CB8AC3E}">
        <p14:creationId xmlns:p14="http://schemas.microsoft.com/office/powerpoint/2010/main" xmlns="" val="1480258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oad Map 3">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3" name="TextBox 2"/>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2"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3" name="TextBox 12"/>
          <p:cNvSpPr txBox="1"/>
          <p:nvPr userDrawn="1"/>
        </p:nvSpPr>
        <p:spPr bwMode="gray">
          <a:xfrm>
            <a:off x="786450" y="198021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4" name="TextBox 13"/>
          <p:cNvSpPr txBox="1"/>
          <p:nvPr userDrawn="1"/>
        </p:nvSpPr>
        <p:spPr bwMode="gray">
          <a:xfrm>
            <a:off x="1070148" y="2683547"/>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18" name="TextBox 17"/>
          <p:cNvSpPr txBox="1"/>
          <p:nvPr userDrawn="1"/>
        </p:nvSpPr>
        <p:spPr bwMode="gray">
          <a:xfrm>
            <a:off x="502752" y="127688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sp>
        <p:nvSpPr>
          <p:cNvPr id="19" name="Rectangle 18"/>
          <p:cNvSpPr/>
          <p:nvPr userDrawn="1"/>
        </p:nvSpPr>
        <p:spPr bwMode="gray">
          <a:xfrm rot="4080000">
            <a:off x="-1045154" y="2198922"/>
            <a:ext cx="4894855"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 name="TextBox 20"/>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6" name="Text Placeholder 5"/>
          <p:cNvSpPr>
            <a:spLocks noGrp="1"/>
          </p:cNvSpPr>
          <p:nvPr>
            <p:ph type="body" sz="quarter" idx="25" hasCustomPrompt="1"/>
          </p:nvPr>
        </p:nvSpPr>
        <p:spPr>
          <a:xfrm>
            <a:off x="1089420" y="1446167"/>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23" name="Text Placeholder 4"/>
          <p:cNvSpPr>
            <a:spLocks noGrp="1"/>
          </p:cNvSpPr>
          <p:nvPr>
            <p:ph type="body" sz="quarter" idx="24" hasCustomPrompt="1"/>
          </p:nvPr>
        </p:nvSpPr>
        <p:spPr>
          <a:xfrm>
            <a:off x="1341574" y="211871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11" name="Text Placeholder 10"/>
          <p:cNvSpPr>
            <a:spLocks noGrp="1"/>
          </p:cNvSpPr>
          <p:nvPr>
            <p:ph type="body" sz="quarter" idx="26" hasCustomPrompt="1"/>
          </p:nvPr>
        </p:nvSpPr>
        <p:spPr>
          <a:xfrm>
            <a:off x="1560779" y="2852825"/>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249909889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oad Map 4">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734092" y="185495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4" name="TextBox 13"/>
          <p:cNvSpPr txBox="1"/>
          <p:nvPr userDrawn="1"/>
        </p:nvSpPr>
        <p:spPr bwMode="gray">
          <a:xfrm>
            <a:off x="972575" y="2433027"/>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15" name="TextBox 14"/>
          <p:cNvSpPr txBox="1"/>
          <p:nvPr userDrawn="1"/>
        </p:nvSpPr>
        <p:spPr bwMode="gray">
          <a:xfrm>
            <a:off x="1196771" y="3011096"/>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4</a:t>
            </a:r>
          </a:p>
        </p:txBody>
      </p:sp>
      <p:sp>
        <p:nvSpPr>
          <p:cNvPr id="18" name="TextBox 17"/>
          <p:cNvSpPr txBox="1"/>
          <p:nvPr userDrawn="1"/>
        </p:nvSpPr>
        <p:spPr bwMode="gray">
          <a:xfrm>
            <a:off x="502752" y="127688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sp>
        <p:nvSpPr>
          <p:cNvPr id="19" name="Rectangle 18"/>
          <p:cNvSpPr/>
          <p:nvPr userDrawn="1"/>
        </p:nvSpPr>
        <p:spPr bwMode="gray">
          <a:xfrm rot="4080000">
            <a:off x="-1045154" y="2198922"/>
            <a:ext cx="4894855"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4"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5" name="TextBox 24"/>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21" name="TextBox 20"/>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22" name="Text Placeholder 5"/>
          <p:cNvSpPr>
            <a:spLocks noGrp="1"/>
          </p:cNvSpPr>
          <p:nvPr>
            <p:ph type="body" sz="quarter" idx="25" hasCustomPrompt="1"/>
          </p:nvPr>
        </p:nvSpPr>
        <p:spPr>
          <a:xfrm>
            <a:off x="1089420" y="1446167"/>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23" name="Text Placeholder 4"/>
          <p:cNvSpPr>
            <a:spLocks noGrp="1"/>
          </p:cNvSpPr>
          <p:nvPr>
            <p:ph type="body" sz="quarter" idx="24" hasCustomPrompt="1"/>
          </p:nvPr>
        </p:nvSpPr>
        <p:spPr>
          <a:xfrm>
            <a:off x="1341574" y="199345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26" name="Text Placeholder 10"/>
          <p:cNvSpPr>
            <a:spLocks noGrp="1"/>
          </p:cNvSpPr>
          <p:nvPr>
            <p:ph type="body" sz="quarter" idx="26" hasCustomPrompt="1"/>
          </p:nvPr>
        </p:nvSpPr>
        <p:spPr>
          <a:xfrm>
            <a:off x="1560779" y="2602305"/>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
        <p:nvSpPr>
          <p:cNvPr id="3" name="Text Placeholder 2"/>
          <p:cNvSpPr>
            <a:spLocks noGrp="1"/>
          </p:cNvSpPr>
          <p:nvPr>
            <p:ph type="body" sz="quarter" idx="30" hasCustomPrompt="1"/>
          </p:nvPr>
        </p:nvSpPr>
        <p:spPr>
          <a:xfrm>
            <a:off x="1792510" y="3180374"/>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416158806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Road Map 5">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629279" y="160443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4" name="TextBox 13"/>
          <p:cNvSpPr txBox="1"/>
          <p:nvPr userDrawn="1"/>
        </p:nvSpPr>
        <p:spPr bwMode="gray">
          <a:xfrm>
            <a:off x="870300" y="2182507"/>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15" name="TextBox 14"/>
          <p:cNvSpPr txBox="1"/>
          <p:nvPr userDrawn="1"/>
        </p:nvSpPr>
        <p:spPr bwMode="gray">
          <a:xfrm>
            <a:off x="1097035" y="2760576"/>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4</a:t>
            </a:r>
          </a:p>
        </p:txBody>
      </p:sp>
      <p:sp>
        <p:nvSpPr>
          <p:cNvPr id="17" name="TextBox 16"/>
          <p:cNvSpPr txBox="1"/>
          <p:nvPr userDrawn="1"/>
        </p:nvSpPr>
        <p:spPr bwMode="gray">
          <a:xfrm>
            <a:off x="1323771" y="3338645"/>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5</a:t>
            </a:r>
          </a:p>
        </p:txBody>
      </p:sp>
      <p:sp>
        <p:nvSpPr>
          <p:cNvPr id="18" name="TextBox 17"/>
          <p:cNvSpPr txBox="1"/>
          <p:nvPr userDrawn="1"/>
        </p:nvSpPr>
        <p:spPr bwMode="gray">
          <a:xfrm>
            <a:off x="402544" y="102636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sp>
        <p:nvSpPr>
          <p:cNvPr id="19" name="Rectangle 18"/>
          <p:cNvSpPr/>
          <p:nvPr userDrawn="1"/>
        </p:nvSpPr>
        <p:spPr bwMode="gray">
          <a:xfrm rot="4080000">
            <a:off x="-1048650" y="2205124"/>
            <a:ext cx="4908876"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4" name="TextBox 23"/>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21" name="TextBox 20"/>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36" name="Text Placeholder 5"/>
          <p:cNvSpPr>
            <a:spLocks noGrp="1"/>
          </p:cNvSpPr>
          <p:nvPr>
            <p:ph type="body" sz="quarter" idx="25" hasCustomPrompt="1"/>
          </p:nvPr>
        </p:nvSpPr>
        <p:spPr>
          <a:xfrm>
            <a:off x="1007460" y="1195646"/>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37" name="Text Placeholder 4"/>
          <p:cNvSpPr>
            <a:spLocks noGrp="1"/>
          </p:cNvSpPr>
          <p:nvPr>
            <p:ph type="body" sz="quarter" idx="24" hasCustomPrompt="1"/>
          </p:nvPr>
        </p:nvSpPr>
        <p:spPr>
          <a:xfrm>
            <a:off x="1259614" y="1742937"/>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38" name="Text Placeholder 10"/>
          <p:cNvSpPr>
            <a:spLocks noGrp="1"/>
          </p:cNvSpPr>
          <p:nvPr>
            <p:ph type="body" sz="quarter" idx="26" hasCustomPrompt="1"/>
          </p:nvPr>
        </p:nvSpPr>
        <p:spPr>
          <a:xfrm>
            <a:off x="1478819" y="2351784"/>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
        <p:nvSpPr>
          <p:cNvPr id="39" name="Text Placeholder 2"/>
          <p:cNvSpPr>
            <a:spLocks noGrp="1"/>
          </p:cNvSpPr>
          <p:nvPr>
            <p:ph type="body" sz="quarter" idx="33" hasCustomPrompt="1"/>
          </p:nvPr>
        </p:nvSpPr>
        <p:spPr>
          <a:xfrm>
            <a:off x="1710550" y="2929853"/>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41" name="Text Placeholder 7"/>
          <p:cNvSpPr>
            <a:spLocks noGrp="1"/>
          </p:cNvSpPr>
          <p:nvPr>
            <p:ph type="body" sz="quarter" idx="34" hasCustomPrompt="1"/>
          </p:nvPr>
        </p:nvSpPr>
        <p:spPr>
          <a:xfrm>
            <a:off x="1917770" y="3507922"/>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106497040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oad Map 6">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526564" y="1341392"/>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4" name="TextBox 13"/>
          <p:cNvSpPr txBox="1"/>
          <p:nvPr userDrawn="1"/>
        </p:nvSpPr>
        <p:spPr bwMode="gray">
          <a:xfrm>
            <a:off x="760073" y="1919461"/>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15" name="TextBox 14"/>
          <p:cNvSpPr txBox="1"/>
          <p:nvPr userDrawn="1"/>
        </p:nvSpPr>
        <p:spPr bwMode="gray">
          <a:xfrm>
            <a:off x="987319" y="2497530"/>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4</a:t>
            </a:r>
          </a:p>
        </p:txBody>
      </p:sp>
      <p:sp>
        <p:nvSpPr>
          <p:cNvPr id="16" name="TextBox 15"/>
          <p:cNvSpPr txBox="1"/>
          <p:nvPr userDrawn="1"/>
        </p:nvSpPr>
        <p:spPr bwMode="gray">
          <a:xfrm>
            <a:off x="1460598"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6</a:t>
            </a:r>
          </a:p>
        </p:txBody>
      </p:sp>
      <p:sp>
        <p:nvSpPr>
          <p:cNvPr id="17" name="TextBox 16"/>
          <p:cNvSpPr txBox="1"/>
          <p:nvPr userDrawn="1"/>
        </p:nvSpPr>
        <p:spPr bwMode="gray">
          <a:xfrm>
            <a:off x="1227091" y="307559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5</a:t>
            </a:r>
          </a:p>
        </p:txBody>
      </p:sp>
      <p:sp>
        <p:nvSpPr>
          <p:cNvPr id="18" name="TextBox 17"/>
          <p:cNvSpPr txBox="1"/>
          <p:nvPr userDrawn="1"/>
        </p:nvSpPr>
        <p:spPr bwMode="gray">
          <a:xfrm>
            <a:off x="293055"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sp>
        <p:nvSpPr>
          <p:cNvPr id="19" name="Rectangle 18"/>
          <p:cNvSpPr/>
          <p:nvPr userDrawn="1"/>
        </p:nvSpPr>
        <p:spPr bwMode="gray">
          <a:xfrm rot="4080000">
            <a:off x="-1099451" y="2197941"/>
            <a:ext cx="5001252"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3"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4" name="TextBox 23"/>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25" name="TextBox 24"/>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35" name="Text Placeholder 5"/>
          <p:cNvSpPr>
            <a:spLocks noGrp="1"/>
          </p:cNvSpPr>
          <p:nvPr>
            <p:ph type="body" sz="quarter" idx="25" hasCustomPrompt="1"/>
          </p:nvPr>
        </p:nvSpPr>
        <p:spPr>
          <a:xfrm>
            <a:off x="903718" y="932601"/>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36" name="Text Placeholder 4"/>
          <p:cNvSpPr>
            <a:spLocks noGrp="1"/>
          </p:cNvSpPr>
          <p:nvPr>
            <p:ph type="body" sz="quarter" idx="24" hasCustomPrompt="1"/>
          </p:nvPr>
        </p:nvSpPr>
        <p:spPr>
          <a:xfrm>
            <a:off x="1155872" y="1479891"/>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39" name="Text Placeholder 10"/>
          <p:cNvSpPr>
            <a:spLocks noGrp="1"/>
          </p:cNvSpPr>
          <p:nvPr>
            <p:ph type="body" sz="quarter" idx="26" hasCustomPrompt="1"/>
          </p:nvPr>
        </p:nvSpPr>
        <p:spPr>
          <a:xfrm>
            <a:off x="1375077" y="2088739"/>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
        <p:nvSpPr>
          <p:cNvPr id="40" name="Text Placeholder 2"/>
          <p:cNvSpPr>
            <a:spLocks noGrp="1"/>
          </p:cNvSpPr>
          <p:nvPr>
            <p:ph type="body" sz="quarter" idx="35" hasCustomPrompt="1"/>
          </p:nvPr>
        </p:nvSpPr>
        <p:spPr>
          <a:xfrm>
            <a:off x="1606808" y="2666808"/>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41" name="Text Placeholder 7"/>
          <p:cNvSpPr>
            <a:spLocks noGrp="1"/>
          </p:cNvSpPr>
          <p:nvPr>
            <p:ph type="body" sz="quarter" idx="36" hasCustomPrompt="1"/>
          </p:nvPr>
        </p:nvSpPr>
        <p:spPr>
          <a:xfrm>
            <a:off x="1814028" y="3244877"/>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6" name="Text Placeholder 5"/>
          <p:cNvSpPr>
            <a:spLocks noGrp="1"/>
          </p:cNvSpPr>
          <p:nvPr>
            <p:ph type="body" sz="quarter" idx="37" hasCustomPrompt="1"/>
          </p:nvPr>
        </p:nvSpPr>
        <p:spPr>
          <a:xfrm>
            <a:off x="2046275" y="3822946"/>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301667799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Road Map 7">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480339" y="1245047"/>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4" name="TextBox 13"/>
          <p:cNvSpPr txBox="1"/>
          <p:nvPr userDrawn="1"/>
        </p:nvSpPr>
        <p:spPr bwMode="gray">
          <a:xfrm>
            <a:off x="686412" y="1726771"/>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15" name="TextBox 14"/>
          <p:cNvSpPr txBox="1"/>
          <p:nvPr userDrawn="1"/>
        </p:nvSpPr>
        <p:spPr bwMode="gray">
          <a:xfrm>
            <a:off x="873696" y="2208495"/>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4</a:t>
            </a:r>
          </a:p>
        </p:txBody>
      </p:sp>
      <p:sp>
        <p:nvSpPr>
          <p:cNvPr id="16" name="TextBox 15"/>
          <p:cNvSpPr txBox="1"/>
          <p:nvPr userDrawn="1"/>
        </p:nvSpPr>
        <p:spPr bwMode="gray">
          <a:xfrm>
            <a:off x="1460598"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7</a:t>
            </a:r>
          </a:p>
        </p:txBody>
      </p:sp>
      <p:sp>
        <p:nvSpPr>
          <p:cNvPr id="17" name="TextBox 16"/>
          <p:cNvSpPr txBox="1"/>
          <p:nvPr userDrawn="1"/>
        </p:nvSpPr>
        <p:spPr bwMode="gray">
          <a:xfrm>
            <a:off x="1073506" y="269021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5</a:t>
            </a:r>
          </a:p>
        </p:txBody>
      </p:sp>
      <p:sp>
        <p:nvSpPr>
          <p:cNvPr id="18" name="TextBox 17"/>
          <p:cNvSpPr txBox="1"/>
          <p:nvPr userDrawn="1"/>
        </p:nvSpPr>
        <p:spPr bwMode="gray">
          <a:xfrm>
            <a:off x="293055"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sp>
        <p:nvSpPr>
          <p:cNvPr id="23" name="TextBox 22"/>
          <p:cNvSpPr txBox="1"/>
          <p:nvPr userDrawn="1"/>
        </p:nvSpPr>
        <p:spPr bwMode="gray">
          <a:xfrm>
            <a:off x="1267053" y="3171943"/>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6</a:t>
            </a:r>
          </a:p>
        </p:txBody>
      </p:sp>
      <p:sp>
        <p:nvSpPr>
          <p:cNvPr id="19" name="Rectangle 18"/>
          <p:cNvSpPr/>
          <p:nvPr userDrawn="1"/>
        </p:nvSpPr>
        <p:spPr bwMode="gray">
          <a:xfrm rot="4080000">
            <a:off x="-1099451" y="2197941"/>
            <a:ext cx="5001252"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6" name="TextBox 25"/>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27" name="TextBox 26"/>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47" name="Text Placeholder 5"/>
          <p:cNvSpPr>
            <a:spLocks noGrp="1"/>
          </p:cNvSpPr>
          <p:nvPr>
            <p:ph type="body" sz="quarter" idx="25" hasCustomPrompt="1"/>
          </p:nvPr>
        </p:nvSpPr>
        <p:spPr>
          <a:xfrm>
            <a:off x="887620" y="932600"/>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48" name="Text Placeholder 4"/>
          <p:cNvSpPr>
            <a:spLocks noGrp="1"/>
          </p:cNvSpPr>
          <p:nvPr>
            <p:ph type="body" sz="quarter" idx="24" hasCustomPrompt="1"/>
          </p:nvPr>
        </p:nvSpPr>
        <p:spPr>
          <a:xfrm>
            <a:off x="1080729" y="1383546"/>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49" name="Text Placeholder 10"/>
          <p:cNvSpPr>
            <a:spLocks noGrp="1"/>
          </p:cNvSpPr>
          <p:nvPr>
            <p:ph type="body" sz="quarter" idx="26" hasCustomPrompt="1"/>
          </p:nvPr>
        </p:nvSpPr>
        <p:spPr>
          <a:xfrm>
            <a:off x="1273838" y="1896048"/>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
        <p:nvSpPr>
          <p:cNvPr id="50" name="Text Placeholder 2"/>
          <p:cNvSpPr>
            <a:spLocks noGrp="1"/>
          </p:cNvSpPr>
          <p:nvPr>
            <p:ph type="body" sz="quarter" idx="37" hasCustomPrompt="1"/>
          </p:nvPr>
        </p:nvSpPr>
        <p:spPr>
          <a:xfrm>
            <a:off x="1466947" y="2377773"/>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51" name="Text Placeholder 7"/>
          <p:cNvSpPr>
            <a:spLocks noGrp="1"/>
          </p:cNvSpPr>
          <p:nvPr>
            <p:ph type="body" sz="quarter" idx="38" hasCustomPrompt="1"/>
          </p:nvPr>
        </p:nvSpPr>
        <p:spPr>
          <a:xfrm>
            <a:off x="1660056" y="2859496"/>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52" name="Text Placeholder 5"/>
          <p:cNvSpPr>
            <a:spLocks noGrp="1"/>
          </p:cNvSpPr>
          <p:nvPr>
            <p:ph type="body" sz="quarter" idx="39" hasCustomPrompt="1"/>
          </p:nvPr>
        </p:nvSpPr>
        <p:spPr>
          <a:xfrm>
            <a:off x="1853165" y="3341221"/>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6" name="Text Placeholder 5"/>
          <p:cNvSpPr>
            <a:spLocks noGrp="1"/>
          </p:cNvSpPr>
          <p:nvPr>
            <p:ph type="body" sz="quarter" idx="40" hasCustomPrompt="1"/>
          </p:nvPr>
        </p:nvSpPr>
        <p:spPr>
          <a:xfrm>
            <a:off x="2046275" y="3822945"/>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421234441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Road Map 8">
    <p:bg>
      <p:bgRef idx="1001">
        <a:schemeClr val="bg1"/>
      </p:bgRef>
    </p:bg>
    <p:spTree>
      <p:nvGrpSpPr>
        <p:cNvPr id="1" name=""/>
        <p:cNvGrpSpPr/>
        <p:nvPr/>
      </p:nvGrpSpPr>
      <p:grpSpPr>
        <a:xfrm>
          <a:off x="0" y="0"/>
          <a:ext cx="0" cy="0"/>
          <a:chOff x="0" y="0"/>
          <a:chExt cx="0" cy="0"/>
        </a:xfrm>
      </p:grpSpPr>
      <p:sp>
        <p:nvSpPr>
          <p:cNvPr id="10" name="Rectangle 9"/>
          <p:cNvSpPr/>
          <p:nvPr userDrawn="1"/>
        </p:nvSpPr>
        <p:spPr bwMode="gray">
          <a:xfrm>
            <a:off x="0" y="0"/>
            <a:ext cx="6400800" cy="4800600"/>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Rectangle 29"/>
          <p:cNvSpPr/>
          <p:nvPr userDrawn="1"/>
        </p:nvSpPr>
        <p:spPr bwMode="gray">
          <a:xfrm>
            <a:off x="-1" y="0"/>
            <a:ext cx="2178843" cy="4800600"/>
          </a:xfrm>
          <a:custGeom>
            <a:avLst/>
            <a:gdLst>
              <a:gd name="connsiteX0" fmla="*/ 0 w 6400800"/>
              <a:gd name="connsiteY0" fmla="*/ 0 h 4800600"/>
              <a:gd name="connsiteX1" fmla="*/ 6400800 w 6400800"/>
              <a:gd name="connsiteY1" fmla="*/ 0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36593 w 6400800"/>
              <a:gd name="connsiteY1" fmla="*/ 12789 h 4800600"/>
              <a:gd name="connsiteX2" fmla="*/ 6400800 w 6400800"/>
              <a:gd name="connsiteY2" fmla="*/ 4800600 h 4800600"/>
              <a:gd name="connsiteX3" fmla="*/ 0 w 6400800"/>
              <a:gd name="connsiteY3" fmla="*/ 4800600 h 4800600"/>
              <a:gd name="connsiteX4" fmla="*/ 0 w 6400800"/>
              <a:gd name="connsiteY4" fmla="*/ 0 h 4800600"/>
              <a:gd name="connsiteX0" fmla="*/ 0 w 6400800"/>
              <a:gd name="connsiteY0" fmla="*/ 0 h 4800600"/>
              <a:gd name="connsiteX1" fmla="*/ 219924 w 6400800"/>
              <a:gd name="connsiteY1" fmla="*/ 883 h 4800600"/>
              <a:gd name="connsiteX2" fmla="*/ 6400800 w 6400800"/>
              <a:gd name="connsiteY2" fmla="*/ 4800600 h 4800600"/>
              <a:gd name="connsiteX3" fmla="*/ 0 w 6400800"/>
              <a:gd name="connsiteY3" fmla="*/ 4800600 h 4800600"/>
              <a:gd name="connsiteX4" fmla="*/ 0 w 6400800"/>
              <a:gd name="connsiteY4" fmla="*/ 0 h 4800600"/>
              <a:gd name="connsiteX0" fmla="*/ 0 w 3212306"/>
              <a:gd name="connsiteY0" fmla="*/ 0 h 4802981"/>
              <a:gd name="connsiteX1" fmla="*/ 219924 w 3212306"/>
              <a:gd name="connsiteY1" fmla="*/ 883 h 4802981"/>
              <a:gd name="connsiteX2" fmla="*/ 3212306 w 3212306"/>
              <a:gd name="connsiteY2" fmla="*/ 4802981 h 4802981"/>
              <a:gd name="connsiteX3" fmla="*/ 0 w 3212306"/>
              <a:gd name="connsiteY3" fmla="*/ 4800600 h 4802981"/>
              <a:gd name="connsiteX4" fmla="*/ 0 w 3212306"/>
              <a:gd name="connsiteY4" fmla="*/ 0 h 4802981"/>
              <a:gd name="connsiteX0" fmla="*/ 0 w 2178843"/>
              <a:gd name="connsiteY0" fmla="*/ 0 h 4800600"/>
              <a:gd name="connsiteX1" fmla="*/ 219924 w 2178843"/>
              <a:gd name="connsiteY1" fmla="*/ 883 h 4800600"/>
              <a:gd name="connsiteX2" fmla="*/ 2178843 w 2178843"/>
              <a:gd name="connsiteY2" fmla="*/ 4800600 h 4800600"/>
              <a:gd name="connsiteX3" fmla="*/ 0 w 2178843"/>
              <a:gd name="connsiteY3" fmla="*/ 4800600 h 4800600"/>
              <a:gd name="connsiteX4" fmla="*/ 0 w 2178843"/>
              <a:gd name="connsiteY4" fmla="*/ 0 h 4800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8843" h="4800600">
                <a:moveTo>
                  <a:pt x="0" y="0"/>
                </a:moveTo>
                <a:lnTo>
                  <a:pt x="219924" y="883"/>
                </a:lnTo>
                <a:lnTo>
                  <a:pt x="2178843" y="4800600"/>
                </a:lnTo>
                <a:lnTo>
                  <a:pt x="0" y="4800600"/>
                </a:lnTo>
                <a:lnTo>
                  <a:pt x="0" y="0"/>
                </a:lnTo>
                <a:close/>
              </a:path>
            </a:pathLst>
          </a:custGeom>
          <a:solidFill>
            <a:srgbClr val="53636E"/>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lvl="0" algn="ctr">
              <a:spcBef>
                <a:spcPts val="500"/>
              </a:spcBef>
            </a:pPr>
            <a:endParaRPr lang="en-US" sz="1000" dirty="0" err="1" smtClean="0">
              <a:solidFill>
                <a:schemeClr val="bg1"/>
              </a:solidFill>
            </a:endParaRPr>
          </a:p>
        </p:txBody>
      </p:sp>
      <p:sp>
        <p:nvSpPr>
          <p:cNvPr id="25" name="TextBox 24"/>
          <p:cNvSpPr txBox="1"/>
          <p:nvPr userDrawn="1"/>
        </p:nvSpPr>
        <p:spPr bwMode="gray">
          <a:xfrm>
            <a:off x="1304319" y="324075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7</a:t>
            </a:r>
          </a:p>
        </p:txBody>
      </p:sp>
      <p:sp>
        <p:nvSpPr>
          <p:cNvPr id="4" name="Slide Number Placeholder 2"/>
          <p:cNvSpPr txBox="1">
            <a:spLocks/>
          </p:cNvSpPr>
          <p:nvPr userDrawn="1"/>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
        <p:nvSpPr>
          <p:cNvPr id="13" name="TextBox 12"/>
          <p:cNvSpPr txBox="1"/>
          <p:nvPr userDrawn="1"/>
        </p:nvSpPr>
        <p:spPr bwMode="gray">
          <a:xfrm>
            <a:off x="461414" y="1176229"/>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2</a:t>
            </a:r>
          </a:p>
        </p:txBody>
      </p:sp>
      <p:sp>
        <p:nvSpPr>
          <p:cNvPr id="15" name="TextBox 14"/>
          <p:cNvSpPr txBox="1"/>
          <p:nvPr userDrawn="1"/>
        </p:nvSpPr>
        <p:spPr bwMode="gray">
          <a:xfrm>
            <a:off x="786050" y="2002041"/>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4</a:t>
            </a:r>
          </a:p>
        </p:txBody>
      </p:sp>
      <p:sp>
        <p:nvSpPr>
          <p:cNvPr id="16" name="TextBox 15"/>
          <p:cNvSpPr txBox="1"/>
          <p:nvPr userDrawn="1"/>
        </p:nvSpPr>
        <p:spPr bwMode="gray">
          <a:xfrm>
            <a:off x="1472902" y="3653668"/>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8</a:t>
            </a:r>
          </a:p>
        </p:txBody>
      </p:sp>
      <p:sp>
        <p:nvSpPr>
          <p:cNvPr id="17" name="TextBox 16"/>
          <p:cNvSpPr txBox="1"/>
          <p:nvPr userDrawn="1"/>
        </p:nvSpPr>
        <p:spPr bwMode="gray">
          <a:xfrm>
            <a:off x="967157" y="2414947"/>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5</a:t>
            </a:r>
          </a:p>
        </p:txBody>
      </p:sp>
      <p:sp>
        <p:nvSpPr>
          <p:cNvPr id="18" name="TextBox 17"/>
          <p:cNvSpPr txBox="1"/>
          <p:nvPr userDrawn="1"/>
        </p:nvSpPr>
        <p:spPr bwMode="gray">
          <a:xfrm>
            <a:off x="292833" y="763323"/>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1</a:t>
            </a:r>
          </a:p>
        </p:txBody>
      </p:sp>
      <p:grpSp>
        <p:nvGrpSpPr>
          <p:cNvPr id="2" name="Group 1"/>
          <p:cNvGrpSpPr/>
          <p:nvPr userDrawn="1"/>
        </p:nvGrpSpPr>
        <p:grpSpPr bwMode="gray">
          <a:xfrm>
            <a:off x="629995" y="1589135"/>
            <a:ext cx="274320" cy="492443"/>
            <a:chOff x="842273" y="1726771"/>
            <a:chExt cx="274320" cy="492443"/>
          </a:xfrm>
        </p:grpSpPr>
        <p:sp>
          <p:nvSpPr>
            <p:cNvPr id="14" name="TextBox 13"/>
            <p:cNvSpPr txBox="1"/>
            <p:nvPr userDrawn="1"/>
          </p:nvSpPr>
          <p:spPr bwMode="gray">
            <a:xfrm>
              <a:off x="842273" y="1726771"/>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3</a:t>
              </a:r>
            </a:p>
          </p:txBody>
        </p:sp>
        <p:sp>
          <p:nvSpPr>
            <p:cNvPr id="28" name="Rectangle 27"/>
            <p:cNvSpPr/>
            <p:nvPr userDrawn="1"/>
          </p:nvSpPr>
          <p:spPr bwMode="gray">
            <a:xfrm rot="20240294">
              <a:off x="1002510" y="1948341"/>
              <a:ext cx="18288" cy="49301"/>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TextBox 22"/>
          <p:cNvSpPr txBox="1"/>
          <p:nvPr userDrawn="1"/>
        </p:nvSpPr>
        <p:spPr bwMode="gray">
          <a:xfrm>
            <a:off x="1135738" y="2827853"/>
            <a:ext cx="274320" cy="492443"/>
          </a:xfrm>
          <a:prstGeom prst="rect">
            <a:avLst/>
          </a:prstGeom>
          <a:noFill/>
          <a:ln w="12700">
            <a:noFill/>
          </a:ln>
        </p:spPr>
        <p:txBody>
          <a:bodyPr wrap="square" lIns="0" tIns="0" rIns="0" bIns="0" rtlCol="0" anchor="ctr">
            <a:spAutoFit/>
          </a:bodyPr>
          <a:lstStyle/>
          <a:p>
            <a:pPr>
              <a:spcBef>
                <a:spcPts val="500"/>
              </a:spcBef>
            </a:pPr>
            <a:r>
              <a:rPr lang="en-US" sz="3200" dirty="0" smtClean="0">
                <a:ln w="9525">
                  <a:noFill/>
                </a:ln>
                <a:solidFill>
                  <a:schemeClr val="bg1"/>
                </a:solidFill>
              </a:rPr>
              <a:t>6</a:t>
            </a:r>
          </a:p>
        </p:txBody>
      </p:sp>
      <p:sp>
        <p:nvSpPr>
          <p:cNvPr id="19" name="Rectangle 18"/>
          <p:cNvSpPr/>
          <p:nvPr userDrawn="1"/>
        </p:nvSpPr>
        <p:spPr bwMode="gray">
          <a:xfrm rot="4080000">
            <a:off x="-1099451" y="2197941"/>
            <a:ext cx="5001252" cy="388408"/>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0" name="Freeform 8"/>
          <p:cNvSpPr>
            <a:spLocks/>
          </p:cNvSpPr>
          <p:nvPr userDrawn="1"/>
        </p:nvSpPr>
        <p:spPr bwMode="gray">
          <a:xfrm rot="639035">
            <a:off x="-205849" y="219242"/>
            <a:ext cx="2804343" cy="4359447"/>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4" fmla="*/ 94 w 10000"/>
              <a:gd name="connsiteY4" fmla="*/ 121 h 10000"/>
              <a:gd name="connsiteX0" fmla="*/ 0 w 10000"/>
              <a:gd name="connsiteY0" fmla="*/ 0 h 10000"/>
              <a:gd name="connsiteX1" fmla="*/ 5015 w 10000"/>
              <a:gd name="connsiteY1" fmla="*/ 0 h 10000"/>
              <a:gd name="connsiteX2" fmla="*/ 10000 w 10000"/>
              <a:gd name="connsiteY2" fmla="*/ 10000 h 10000"/>
              <a:gd name="connsiteX3" fmla="*/ 4985 w 10000"/>
              <a:gd name="connsiteY3" fmla="*/ 10000 h 10000"/>
              <a:gd name="connsiteX0" fmla="*/ 30 w 5015"/>
              <a:gd name="connsiteY0" fmla="*/ 0 h 10000"/>
              <a:gd name="connsiteX1" fmla="*/ 5015 w 5015"/>
              <a:gd name="connsiteY1" fmla="*/ 10000 h 10000"/>
              <a:gd name="connsiteX2" fmla="*/ 0 w 5015"/>
              <a:gd name="connsiteY2" fmla="*/ 10000 h 10000"/>
              <a:gd name="connsiteX0" fmla="*/ 0 w 9940"/>
              <a:gd name="connsiteY0" fmla="*/ 0 h 10000"/>
              <a:gd name="connsiteX1" fmla="*/ 9940 w 9940"/>
              <a:gd name="connsiteY1" fmla="*/ 10000 h 10000"/>
              <a:gd name="connsiteX0" fmla="*/ 0 w 10000"/>
              <a:gd name="connsiteY0" fmla="*/ 0 h 10000"/>
              <a:gd name="connsiteX1" fmla="*/ 2283 w 10000"/>
              <a:gd name="connsiteY1" fmla="*/ 2284 h 10000"/>
              <a:gd name="connsiteX2" fmla="*/ 10000 w 10000"/>
              <a:gd name="connsiteY2" fmla="*/ 10000 h 10000"/>
              <a:gd name="connsiteX0" fmla="*/ 0 w 10000"/>
              <a:gd name="connsiteY0" fmla="*/ 0 h 10000"/>
              <a:gd name="connsiteX1" fmla="*/ 2283 w 10000"/>
              <a:gd name="connsiteY1" fmla="*/ 2284 h 10000"/>
              <a:gd name="connsiteX2" fmla="*/ 8070 w 10000"/>
              <a:gd name="connsiteY2" fmla="*/ 8072 h 10000"/>
              <a:gd name="connsiteX3" fmla="*/ 10000 w 10000"/>
              <a:gd name="connsiteY3" fmla="*/ 10000 h 10000"/>
              <a:gd name="connsiteX0" fmla="*/ 0 w 7717"/>
              <a:gd name="connsiteY0" fmla="*/ 0 h 7716"/>
              <a:gd name="connsiteX1" fmla="*/ 5787 w 7717"/>
              <a:gd name="connsiteY1" fmla="*/ 5788 h 7716"/>
              <a:gd name="connsiteX2" fmla="*/ 7717 w 7717"/>
              <a:gd name="connsiteY2" fmla="*/ 7716 h 7716"/>
              <a:gd name="connsiteX0" fmla="*/ 0 w 7499"/>
              <a:gd name="connsiteY0" fmla="*/ 0 h 7501"/>
              <a:gd name="connsiteX1" fmla="*/ 7499 w 7499"/>
              <a:gd name="connsiteY1" fmla="*/ 7501 h 7501"/>
            </a:gdLst>
            <a:ahLst/>
            <a:cxnLst>
              <a:cxn ang="0">
                <a:pos x="connsiteX0" y="connsiteY0"/>
              </a:cxn>
              <a:cxn ang="0">
                <a:pos x="connsiteX1" y="connsiteY1"/>
              </a:cxn>
            </a:cxnLst>
            <a:rect l="l" t="t" r="r" b="b"/>
            <a:pathLst>
              <a:path w="7499" h="7501">
                <a:moveTo>
                  <a:pt x="0" y="0"/>
                </a:moveTo>
                <a:lnTo>
                  <a:pt x="7499" y="7501"/>
                </a:lnTo>
              </a:path>
            </a:pathLst>
          </a:custGeom>
          <a:noFill/>
          <a:ln w="6350">
            <a:solidFill>
              <a:schemeClr val="bg1"/>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9" name="Rectangle 11"/>
          <p:cNvSpPr/>
          <p:nvPr userDrawn="1"/>
        </p:nvSpPr>
        <p:spPr bwMode="gray">
          <a:xfrm>
            <a:off x="5181963" y="-2355"/>
            <a:ext cx="891898" cy="410584"/>
          </a:xfrm>
          <a:custGeom>
            <a:avLst/>
            <a:gdLst>
              <a:gd name="connsiteX0" fmla="*/ 0 w 891898"/>
              <a:gd name="connsiteY0" fmla="*/ 0 h 504825"/>
              <a:gd name="connsiteX1" fmla="*/ 891898 w 891898"/>
              <a:gd name="connsiteY1" fmla="*/ 0 h 504825"/>
              <a:gd name="connsiteX2" fmla="*/ 891898 w 891898"/>
              <a:gd name="connsiteY2" fmla="*/ 504825 h 504825"/>
              <a:gd name="connsiteX3" fmla="*/ 0 w 891898"/>
              <a:gd name="connsiteY3" fmla="*/ 504825 h 504825"/>
              <a:gd name="connsiteX4" fmla="*/ 0 w 891898"/>
              <a:gd name="connsiteY4" fmla="*/ 0 h 504825"/>
              <a:gd name="connsiteX0" fmla="*/ 891898 w 983338"/>
              <a:gd name="connsiteY0" fmla="*/ 0 h 504825"/>
              <a:gd name="connsiteX1" fmla="*/ 891898 w 983338"/>
              <a:gd name="connsiteY1" fmla="*/ 504825 h 504825"/>
              <a:gd name="connsiteX2" fmla="*/ 0 w 983338"/>
              <a:gd name="connsiteY2" fmla="*/ 504825 h 504825"/>
              <a:gd name="connsiteX3" fmla="*/ 0 w 983338"/>
              <a:gd name="connsiteY3" fmla="*/ 0 h 504825"/>
              <a:gd name="connsiteX4" fmla="*/ 983338 w 983338"/>
              <a:gd name="connsiteY4" fmla="*/ 91440 h 504825"/>
              <a:gd name="connsiteX0" fmla="*/ 891898 w 891898"/>
              <a:gd name="connsiteY0" fmla="*/ 0 h 504825"/>
              <a:gd name="connsiteX1" fmla="*/ 891898 w 891898"/>
              <a:gd name="connsiteY1" fmla="*/ 504825 h 504825"/>
              <a:gd name="connsiteX2" fmla="*/ 0 w 891898"/>
              <a:gd name="connsiteY2" fmla="*/ 504825 h 504825"/>
              <a:gd name="connsiteX3" fmla="*/ 0 w 891898"/>
              <a:gd name="connsiteY3" fmla="*/ 0 h 504825"/>
            </a:gdLst>
            <a:ahLst/>
            <a:cxnLst>
              <a:cxn ang="0">
                <a:pos x="connsiteX0" y="connsiteY0"/>
              </a:cxn>
              <a:cxn ang="0">
                <a:pos x="connsiteX1" y="connsiteY1"/>
              </a:cxn>
              <a:cxn ang="0">
                <a:pos x="connsiteX2" y="connsiteY2"/>
              </a:cxn>
              <a:cxn ang="0">
                <a:pos x="connsiteX3" y="connsiteY3"/>
              </a:cxn>
            </a:cxnLst>
            <a:rect l="l" t="t" r="r" b="b"/>
            <a:pathLst>
              <a:path w="891898" h="504825">
                <a:moveTo>
                  <a:pt x="891898" y="0"/>
                </a:moveTo>
                <a:lnTo>
                  <a:pt x="891898" y="504825"/>
                </a:lnTo>
                <a:lnTo>
                  <a:pt x="0" y="504825"/>
                </a:lnTo>
                <a:lnTo>
                  <a:pt x="0" y="0"/>
                </a:lnTo>
              </a:path>
            </a:pathLst>
          </a:custGeom>
          <a:solidFill>
            <a:schemeClr val="accent6"/>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3" name="TextBox 32"/>
          <p:cNvSpPr txBox="1"/>
          <p:nvPr userDrawn="1"/>
        </p:nvSpPr>
        <p:spPr bwMode="gray">
          <a:xfrm>
            <a:off x="5181963" y="184256"/>
            <a:ext cx="891898" cy="184666"/>
          </a:xfrm>
          <a:prstGeom prst="rect">
            <a:avLst/>
          </a:prstGeom>
          <a:noFill/>
        </p:spPr>
        <p:txBody>
          <a:bodyPr wrap="square" lIns="0" tIns="0" rIns="0" bIns="0" rtlCol="0" anchor="b" anchorCtr="0">
            <a:spAutoFit/>
          </a:bodyPr>
          <a:lstStyle/>
          <a:p>
            <a:pPr algn="ctr"/>
            <a:r>
              <a:rPr lang="en-US" sz="1200" b="0" dirty="0" smtClean="0">
                <a:solidFill>
                  <a:schemeClr val="bg1"/>
                </a:solidFill>
                <a:latin typeface="Arial" pitchFamily="34" charset="0"/>
                <a:cs typeface="Arial" pitchFamily="34" charset="0"/>
              </a:rPr>
              <a:t>Road</a:t>
            </a:r>
            <a:r>
              <a:rPr lang="en-US" sz="1200" b="0" baseline="0" dirty="0" smtClean="0">
                <a:solidFill>
                  <a:schemeClr val="bg1"/>
                </a:solidFill>
                <a:latin typeface="Arial" pitchFamily="34" charset="0"/>
                <a:cs typeface="Arial" pitchFamily="34" charset="0"/>
              </a:rPr>
              <a:t> Map</a:t>
            </a:r>
            <a:endParaRPr lang="en-US" sz="1200" b="0" dirty="0" smtClean="0">
              <a:solidFill>
                <a:schemeClr val="bg1"/>
              </a:solidFill>
              <a:latin typeface="Arial" pitchFamily="34" charset="0"/>
              <a:cs typeface="Arial" pitchFamily="34" charset="0"/>
            </a:endParaRPr>
          </a:p>
        </p:txBody>
      </p:sp>
      <p:sp>
        <p:nvSpPr>
          <p:cNvPr id="37" name="TextBox 36"/>
          <p:cNvSpPr txBox="1"/>
          <p:nvPr userDrawn="1"/>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accent2"/>
                </a:solidFill>
                <a:effectLst/>
                <a:uLnTx/>
                <a:uFillTx/>
                <a:latin typeface="+mn-lt"/>
                <a:ea typeface="+mn-ea"/>
                <a:cs typeface="+mn-cs"/>
              </a:rPr>
              <a:t>2014 The Advisory Board Company • </a:t>
            </a:r>
            <a:r>
              <a:rPr kumimoji="0" lang="en-US" sz="500" b="1" i="0" u="none" strike="noStrike" kern="1200" cap="none" spc="0" normalizeH="0" baseline="0" noProof="0" dirty="0" smtClean="0">
                <a:ln>
                  <a:noFill/>
                </a:ln>
                <a:solidFill>
                  <a:schemeClr val="accent2"/>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accent2"/>
              </a:solidFill>
              <a:effectLst/>
              <a:uLnTx/>
              <a:uFillTx/>
              <a:latin typeface="+mn-lt"/>
              <a:ea typeface="+mn-ea"/>
              <a:cs typeface="+mn-cs"/>
            </a:endParaRPr>
          </a:p>
        </p:txBody>
      </p:sp>
      <p:sp>
        <p:nvSpPr>
          <p:cNvPr id="48" name="Text Placeholder 5"/>
          <p:cNvSpPr>
            <a:spLocks noGrp="1"/>
          </p:cNvSpPr>
          <p:nvPr>
            <p:ph type="body" sz="quarter" idx="25" hasCustomPrompt="1"/>
          </p:nvPr>
        </p:nvSpPr>
        <p:spPr>
          <a:xfrm>
            <a:off x="887620" y="932600"/>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49" name="Text Placeholder 4"/>
          <p:cNvSpPr>
            <a:spLocks noGrp="1"/>
          </p:cNvSpPr>
          <p:nvPr>
            <p:ph type="body" sz="quarter" idx="24" hasCustomPrompt="1"/>
          </p:nvPr>
        </p:nvSpPr>
        <p:spPr>
          <a:xfrm>
            <a:off x="1053142" y="1314728"/>
            <a:ext cx="4585813" cy="215444"/>
          </a:xfrm>
          <a:prstGeom prst="rect">
            <a:avLst/>
          </a:prstGeom>
        </p:spPr>
        <p:txBody>
          <a:bodyPr wrap="square" lIns="0" tIns="0" rIns="0" bIns="0" anchor="ctr" anchorCtr="0">
            <a:spAutoFit/>
          </a:bodyPr>
          <a:lstStyle>
            <a:lvl1pPr marL="0" indent="0">
              <a:buNone/>
              <a:defRPr sz="1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Section Title – Arial 14pt Regular, White, Use Title Case</a:t>
            </a:r>
            <a:endParaRPr lang="en-US" dirty="0"/>
          </a:p>
        </p:txBody>
      </p:sp>
      <p:sp>
        <p:nvSpPr>
          <p:cNvPr id="50" name="Text Placeholder 10"/>
          <p:cNvSpPr>
            <a:spLocks noGrp="1"/>
          </p:cNvSpPr>
          <p:nvPr>
            <p:ph type="body" sz="quarter" idx="26" hasCustomPrompt="1"/>
          </p:nvPr>
        </p:nvSpPr>
        <p:spPr>
          <a:xfrm>
            <a:off x="1218664" y="1758412"/>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bg1"/>
                </a:solidFill>
              </a:defRPr>
            </a:lvl2pPr>
            <a:lvl3pPr marL="228600" indent="0">
              <a:buNone/>
              <a:defRPr sz="900">
                <a:solidFill>
                  <a:schemeClr val="bg1"/>
                </a:solidFill>
              </a:defRPr>
            </a:lvl3pPr>
            <a:lvl4pPr marL="342900" indent="0">
              <a:buNone/>
              <a:defRPr sz="900">
                <a:solidFill>
                  <a:schemeClr val="bg1"/>
                </a:solidFill>
              </a:defRPr>
            </a:lvl4pPr>
            <a:lvl5pPr marL="457200" indent="0">
              <a:buNone/>
              <a:defRPr sz="900">
                <a:solidFill>
                  <a:schemeClr val="bg1"/>
                </a:solidFill>
              </a:defRPr>
            </a:lvl5pPr>
          </a:lstStyle>
          <a:p>
            <a:pPr lvl="0"/>
            <a:r>
              <a:rPr lang="en-US" dirty="0" smtClean="0"/>
              <a:t>Section Title – Arial 10pt Regular, Accent 2, Use Title Case</a:t>
            </a:r>
            <a:endParaRPr lang="en-US" dirty="0"/>
          </a:p>
        </p:txBody>
      </p:sp>
      <p:sp>
        <p:nvSpPr>
          <p:cNvPr id="51" name="Text Placeholder 2"/>
          <p:cNvSpPr>
            <a:spLocks noGrp="1"/>
          </p:cNvSpPr>
          <p:nvPr>
            <p:ph type="body" sz="quarter" idx="40" hasCustomPrompt="1"/>
          </p:nvPr>
        </p:nvSpPr>
        <p:spPr>
          <a:xfrm>
            <a:off x="1384186" y="2171318"/>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52" name="Text Placeholder 7"/>
          <p:cNvSpPr>
            <a:spLocks noGrp="1"/>
          </p:cNvSpPr>
          <p:nvPr>
            <p:ph type="body" sz="quarter" idx="41" hasCustomPrompt="1"/>
          </p:nvPr>
        </p:nvSpPr>
        <p:spPr>
          <a:xfrm>
            <a:off x="1549708" y="2584224"/>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53" name="Text Placeholder 5"/>
          <p:cNvSpPr>
            <a:spLocks noGrp="1"/>
          </p:cNvSpPr>
          <p:nvPr>
            <p:ph type="body" sz="quarter" idx="42" hasCustomPrompt="1"/>
          </p:nvPr>
        </p:nvSpPr>
        <p:spPr>
          <a:xfrm>
            <a:off x="1715230" y="2997130"/>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54" name="Text Placeholder 5"/>
          <p:cNvSpPr>
            <a:spLocks noGrp="1"/>
          </p:cNvSpPr>
          <p:nvPr>
            <p:ph type="body" sz="quarter" idx="43" hasCustomPrompt="1"/>
          </p:nvPr>
        </p:nvSpPr>
        <p:spPr>
          <a:xfrm>
            <a:off x="1880752" y="3410036"/>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
        <p:nvSpPr>
          <p:cNvPr id="7" name="Text Placeholder 6"/>
          <p:cNvSpPr>
            <a:spLocks noGrp="1"/>
          </p:cNvSpPr>
          <p:nvPr>
            <p:ph type="body" sz="quarter" idx="44" hasCustomPrompt="1"/>
          </p:nvPr>
        </p:nvSpPr>
        <p:spPr>
          <a:xfrm>
            <a:off x="2046275" y="3822945"/>
            <a:ext cx="4114800" cy="153888"/>
          </a:xfrm>
          <a:prstGeom prst="rect">
            <a:avLst/>
          </a:prstGeom>
        </p:spPr>
        <p:txBody>
          <a:bodyPr lIns="0" tIns="0" rIns="0" bIns="0" anchor="ctr" anchorCtr="0">
            <a:spAutoFit/>
          </a:bodyPr>
          <a:lstStyle>
            <a:lvl1pPr marL="0" indent="0">
              <a:buNone/>
              <a:defRPr sz="1000">
                <a:solidFill>
                  <a:schemeClr val="accent2"/>
                </a:solidFill>
              </a:defRPr>
            </a:lvl1pPr>
            <a:lvl2pPr marL="114300" indent="0">
              <a:buNone/>
              <a:defRPr sz="900">
                <a:solidFill>
                  <a:schemeClr val="accent2"/>
                </a:solidFill>
              </a:defRPr>
            </a:lvl2pPr>
            <a:lvl3pPr marL="228600" indent="0">
              <a:buNone/>
              <a:defRPr sz="900">
                <a:solidFill>
                  <a:schemeClr val="accent2"/>
                </a:solidFill>
              </a:defRPr>
            </a:lvl3pPr>
            <a:lvl4pPr marL="342900" indent="0">
              <a:buNone/>
              <a:defRPr sz="900">
                <a:solidFill>
                  <a:schemeClr val="accent2"/>
                </a:solidFill>
              </a:defRPr>
            </a:lvl4pPr>
            <a:lvl5pPr marL="457200" indent="0">
              <a:buNone/>
              <a:defRPr sz="900">
                <a:solidFill>
                  <a:schemeClr val="accent2"/>
                </a:solidFill>
              </a:defRPr>
            </a:lvl5pPr>
          </a:lstStyle>
          <a:p>
            <a:pPr lvl="0"/>
            <a:r>
              <a:rPr lang="en-US" dirty="0" smtClean="0"/>
              <a:t>Section Title – Arial 10pt Regular, Accent 2, Use Title Case</a:t>
            </a:r>
            <a:endParaRPr lang="en-US" dirty="0"/>
          </a:p>
        </p:txBody>
      </p:sp>
    </p:spTree>
    <p:extLst>
      <p:ext uri="{BB962C8B-B14F-4D97-AF65-F5344CB8AC3E}">
        <p14:creationId xmlns:p14="http://schemas.microsoft.com/office/powerpoint/2010/main" xmlns="" val="358628954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bwMode="gray">
          <a:xfrm>
            <a:off x="0" y="597694"/>
            <a:ext cx="6400800" cy="97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7" name="Picture 16" descr="PPT_Onscreen_Banner.jpg"/>
          <p:cNvPicPr>
            <a:picLocks noChangeAspect="1"/>
          </p:cNvPicPr>
          <p:nvPr/>
        </p:nvPicPr>
        <p:blipFill>
          <a:blip r:embed="rId28" cstate="print"/>
          <a:stretch>
            <a:fillRect/>
          </a:stretch>
        </p:blipFill>
        <p:spPr bwMode="gray">
          <a:xfrm>
            <a:off x="0" y="0"/>
            <a:ext cx="6400800" cy="640080"/>
          </a:xfrm>
          <a:prstGeom prst="rect">
            <a:avLst/>
          </a:prstGeom>
        </p:spPr>
      </p:pic>
      <p:cxnSp>
        <p:nvCxnSpPr>
          <p:cNvPr id="10" name="Straight Connector 9"/>
          <p:cNvCxnSpPr/>
          <p:nvPr/>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bwMode="gray">
          <a:xfrm>
            <a:off x="-1" y="4695956"/>
            <a:ext cx="2083633" cy="104644"/>
          </a:xfrm>
          <a:prstGeom prst="rect">
            <a:avLst/>
          </a:prstGeom>
          <a:noFill/>
        </p:spPr>
        <p:txBody>
          <a:bodyPr wrap="square" lIns="45720" tIns="0" rIns="0" bIns="27432"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tx1"/>
                </a:solidFill>
                <a:effectLst/>
                <a:uLnTx/>
                <a:uFillTx/>
                <a:latin typeface="Calibri"/>
                <a:ea typeface="+mn-ea"/>
                <a:cs typeface="+mn-cs"/>
              </a:rPr>
              <a:t>©</a:t>
            </a:r>
            <a:r>
              <a:rPr kumimoji="0" lang="en-US" sz="500" b="0" i="0" u="none" strike="noStrike" kern="1200" cap="none" spc="0" normalizeH="0" baseline="0" noProof="0" dirty="0" smtClean="0">
                <a:ln>
                  <a:noFill/>
                </a:ln>
                <a:solidFill>
                  <a:schemeClr val="tx1"/>
                </a:solidFill>
                <a:effectLst/>
                <a:uLnTx/>
                <a:uFillTx/>
                <a:latin typeface="+mn-lt"/>
                <a:ea typeface="+mn-ea"/>
                <a:cs typeface="+mn-cs"/>
              </a:rPr>
              <a:t>2015 The Advisory Board Company • </a:t>
            </a:r>
            <a:r>
              <a:rPr kumimoji="0" lang="en-US" sz="500" b="1" i="0" u="none" strike="noStrike" kern="1200" cap="none" spc="0" normalizeH="0" baseline="0" noProof="0" dirty="0" smtClean="0">
                <a:ln>
                  <a:noFill/>
                </a:ln>
                <a:solidFill>
                  <a:schemeClr val="tx1"/>
                </a:solidFill>
                <a:effectLst/>
                <a:uLnTx/>
                <a:uFillTx/>
                <a:latin typeface="+mn-lt"/>
                <a:ea typeface="+mn-ea"/>
                <a:cs typeface="+mn-cs"/>
              </a:rPr>
              <a:t>advisory.com</a:t>
            </a:r>
            <a:endParaRPr kumimoji="0" lang="en-US" sz="5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3" name="Slide Number Placeholder 2"/>
          <p:cNvSpPr txBox="1">
            <a:spLocks/>
          </p:cNvSpPr>
          <p:nvPr/>
        </p:nvSpPr>
        <p:spPr bwMode="gray">
          <a:xfrm>
            <a:off x="5693923" y="0"/>
            <a:ext cx="706877" cy="255587"/>
          </a:xfrm>
          <a:prstGeom prst="rect">
            <a:avLst/>
          </a:prstGeom>
        </p:spPr>
        <p:txBody>
          <a:bodyPr vert="horz" lIns="45720" tIns="45720" rIns="45720" bIns="4572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0" r:id="rId1"/>
    <p:sldLayoutId id="2147483753" r:id="rId2"/>
    <p:sldLayoutId id="2147483761" r:id="rId3"/>
    <p:sldLayoutId id="2147483757" r:id="rId4"/>
    <p:sldLayoutId id="2147483756" r:id="rId5"/>
    <p:sldLayoutId id="2147483755" r:id="rId6"/>
    <p:sldLayoutId id="2147483754" r:id="rId7"/>
    <p:sldLayoutId id="2147483758" r:id="rId8"/>
    <p:sldLayoutId id="2147483759" r:id="rId9"/>
    <p:sldLayoutId id="2147483679" r:id="rId10"/>
    <p:sldLayoutId id="2147483649" r:id="rId11"/>
    <p:sldLayoutId id="2147483694" r:id="rId12"/>
    <p:sldLayoutId id="2147483752" r:id="rId13"/>
    <p:sldLayoutId id="2147483665" r:id="rId14"/>
    <p:sldLayoutId id="2147483742" r:id="rId15"/>
    <p:sldLayoutId id="2147483704" r:id="rId16"/>
    <p:sldLayoutId id="2147483727" r:id="rId17"/>
    <p:sldLayoutId id="2147483762" r:id="rId18"/>
    <p:sldLayoutId id="2147483745" r:id="rId19"/>
    <p:sldLayoutId id="2147483746" r:id="rId20"/>
    <p:sldLayoutId id="2147483747" r:id="rId21"/>
    <p:sldLayoutId id="2147483748" r:id="rId22"/>
    <p:sldLayoutId id="2147483749" r:id="rId23"/>
    <p:sldLayoutId id="2147483750" r:id="rId24"/>
    <p:sldLayoutId id="2147483765" r:id="rId25"/>
    <p:sldLayoutId id="2147483766" r:id="rId26"/>
  </p:sldLayoutIdLst>
  <p:hf hdr="0" ftr="0" dt="0"/>
  <p:txStyles>
    <p:titleStyle>
      <a:lvl1pPr algn="l" defTabSz="640080" rtl="0" eaLnBrk="1" latinLnBrk="0" hangingPunct="1">
        <a:spcBef>
          <a:spcPct val="0"/>
        </a:spcBef>
        <a:buNone/>
        <a:defRPr sz="1800" b="1" kern="1200">
          <a:solidFill>
            <a:schemeClr val="bg1"/>
          </a:solidFill>
          <a:latin typeface="+mj-lt"/>
          <a:ea typeface="+mj-ea"/>
          <a:cs typeface="+mj-cs"/>
        </a:defRPr>
      </a:lvl1pPr>
    </p:titleStyle>
    <p:body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https://gallery.smarthealthit.org/" TargetMode="Externa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nvPr>
        </p:nvSpPr>
        <p:spPr/>
        <p:txBody>
          <a:bodyPr/>
          <a:lstStyle/>
          <a:p>
            <a:r>
              <a:rPr lang="en-US" dirty="0" smtClean="0"/>
              <a:t>Health Policy</a:t>
            </a:r>
            <a:endParaRPr lang="en-US" dirty="0"/>
          </a:p>
        </p:txBody>
      </p:sp>
      <p:sp>
        <p:nvSpPr>
          <p:cNvPr id="10" name="Text Placeholder 9"/>
          <p:cNvSpPr>
            <a:spLocks noGrp="1"/>
          </p:cNvSpPr>
          <p:nvPr>
            <p:ph type="body" sz="quarter" idx="18"/>
          </p:nvPr>
        </p:nvSpPr>
        <p:spPr>
          <a:xfrm>
            <a:off x="521743" y="2261320"/>
            <a:ext cx="3685738" cy="307777"/>
          </a:xfrm>
        </p:spPr>
        <p:txBody>
          <a:bodyPr/>
          <a:lstStyle/>
          <a:p>
            <a:r>
              <a:rPr lang="en-US" dirty="0" smtClean="0"/>
              <a:t>Project Argonaut and FHIR</a:t>
            </a:r>
            <a:endParaRPr lang="en-US" dirty="0"/>
          </a:p>
        </p:txBody>
      </p:sp>
      <p:sp>
        <p:nvSpPr>
          <p:cNvPr id="11" name="Text Placeholder 10"/>
          <p:cNvSpPr>
            <a:spLocks noGrp="1"/>
          </p:cNvSpPr>
          <p:nvPr>
            <p:ph type="body" sz="quarter" idx="19"/>
          </p:nvPr>
        </p:nvSpPr>
        <p:spPr>
          <a:xfrm>
            <a:off x="521743" y="2660226"/>
            <a:ext cx="3685032" cy="369332"/>
          </a:xfrm>
        </p:spPr>
        <p:txBody>
          <a:bodyPr/>
          <a:lstStyle/>
          <a:p>
            <a:r>
              <a:rPr lang="en-US" dirty="0" smtClean="0"/>
              <a:t>Health Tech Net Interoperability Panel</a:t>
            </a:r>
            <a:br>
              <a:rPr lang="en-US" dirty="0" smtClean="0"/>
            </a:br>
            <a:r>
              <a:rPr lang="en-US" dirty="0" smtClean="0"/>
              <a:t>June 19, 2015</a:t>
            </a:r>
            <a:endParaRPr lang="en-US" dirty="0"/>
          </a:p>
        </p:txBody>
      </p:sp>
    </p:spTree>
    <p:extLst>
      <p:ext uri="{BB962C8B-B14F-4D97-AF65-F5344CB8AC3E}">
        <p14:creationId xmlns:p14="http://schemas.microsoft.com/office/powerpoint/2010/main" xmlns="" val="1638797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320039" y="718356"/>
            <a:ext cx="5911427" cy="215444"/>
          </a:xfrm>
        </p:spPr>
        <p:txBody>
          <a:bodyPr/>
          <a:lstStyle/>
          <a:p>
            <a:r>
              <a:rPr lang="en-US" dirty="0" smtClean="0"/>
              <a:t>Scalable, Patient-Centered Coordination Across Care Settings</a:t>
            </a:r>
            <a:endParaRPr lang="en-US" dirty="0"/>
          </a:p>
        </p:txBody>
      </p:sp>
      <p:sp>
        <p:nvSpPr>
          <p:cNvPr id="6" name="Text Placeholder 5"/>
          <p:cNvSpPr>
            <a:spLocks noGrp="1"/>
          </p:cNvSpPr>
          <p:nvPr>
            <p:ph type="body" sz="quarter" idx="25"/>
          </p:nvPr>
        </p:nvSpPr>
        <p:spPr/>
        <p:txBody>
          <a:bodyPr/>
          <a:lstStyle/>
          <a:p>
            <a:r>
              <a:rPr lang="en-US" dirty="0" smtClean="0"/>
              <a:t>Crimson Care Management</a:t>
            </a:r>
            <a:endParaRPr lang="en-US" dirty="0"/>
          </a:p>
        </p:txBody>
      </p:sp>
      <p:sp>
        <p:nvSpPr>
          <p:cNvPr id="8" name="TextBox 7"/>
          <p:cNvSpPr txBox="1"/>
          <p:nvPr/>
        </p:nvSpPr>
        <p:spPr>
          <a:xfrm>
            <a:off x="261683" y="1005196"/>
            <a:ext cx="5744262" cy="261610"/>
          </a:xfrm>
          <a:prstGeom prst="rect">
            <a:avLst/>
          </a:prstGeom>
          <a:noFill/>
        </p:spPr>
        <p:txBody>
          <a:bodyPr wrap="square" lIns="45720" rIns="45720" rtlCol="0">
            <a:spAutoFit/>
          </a:bodyPr>
          <a:lstStyle/>
          <a:p>
            <a:pPr algn="ctr"/>
            <a:r>
              <a:rPr lang="en-US" sz="1100" dirty="0" smtClean="0"/>
              <a:t>Crimson Care Management App</a:t>
            </a:r>
          </a:p>
        </p:txBody>
      </p:sp>
      <p:pic>
        <p:nvPicPr>
          <p:cNvPr id="20" name="Picture 4" descr="C:\Users\clemensk\Documents\CCM\developing collateral\CCM Executive Briefing\Pan Crimson demo screenshots\screenshot - care plan - 2.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614032" y="1420198"/>
            <a:ext cx="3697743" cy="3013689"/>
          </a:xfrm>
          <a:prstGeom prst="rect">
            <a:avLst/>
          </a:prstGeom>
          <a:noFill/>
          <a:ln>
            <a:solidFill>
              <a:schemeClr val="accent1"/>
            </a:solidFill>
          </a:ln>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27" name="Line Callout 1 26"/>
          <p:cNvSpPr/>
          <p:nvPr/>
        </p:nvSpPr>
        <p:spPr bwMode="gray">
          <a:xfrm>
            <a:off x="4377542" y="2016712"/>
            <a:ext cx="1713976" cy="415498"/>
          </a:xfrm>
          <a:prstGeom prst="borderCallout1">
            <a:avLst>
              <a:gd name="adj1" fmla="val 18304"/>
              <a:gd name="adj2" fmla="val 144"/>
              <a:gd name="adj3" fmla="val 1383"/>
              <a:gd name="adj4" fmla="val -14886"/>
            </a:avLst>
          </a:prstGeom>
          <a:solidFill>
            <a:schemeClr val="bg2"/>
          </a:solidFill>
          <a:ln w="12700" cap="flat" cmpd="sng" algn="ctr">
            <a:solidFill>
              <a:schemeClr val="accent1"/>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500"/>
              </a:spcBef>
            </a:pPr>
            <a:r>
              <a:rPr lang="en-US" sz="700" dirty="0" smtClean="0"/>
              <a:t>Patient clinical information (including diagnoses, medications and allergies) automatically fed into EMR using FHIR</a:t>
            </a:r>
            <a:endParaRPr lang="en-US" sz="700" dirty="0"/>
          </a:p>
        </p:txBody>
      </p:sp>
      <p:sp>
        <p:nvSpPr>
          <p:cNvPr id="28" name="Line Callout 1 27"/>
          <p:cNvSpPr/>
          <p:nvPr/>
        </p:nvSpPr>
        <p:spPr bwMode="gray">
          <a:xfrm>
            <a:off x="261683" y="1798010"/>
            <a:ext cx="1230900" cy="415498"/>
          </a:xfrm>
          <a:prstGeom prst="borderCallout1">
            <a:avLst>
              <a:gd name="adj1" fmla="val 47507"/>
              <a:gd name="adj2" fmla="val 100353"/>
              <a:gd name="adj3" fmla="val 47030"/>
              <a:gd name="adj4" fmla="val 111341"/>
            </a:avLst>
          </a:prstGeom>
          <a:solidFill>
            <a:schemeClr val="bg2"/>
          </a:solidFill>
          <a:ln w="12700" cap="flat" cmpd="sng" algn="ctr">
            <a:solidFill>
              <a:schemeClr val="accent1"/>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500"/>
              </a:spcBef>
            </a:pPr>
            <a:r>
              <a:rPr lang="en-US" sz="700" dirty="0" smtClean="0"/>
              <a:t>Risk score updated as diagnoses pulled in from the EMR using FHIR</a:t>
            </a:r>
            <a:endParaRPr lang="en-US" sz="700" dirty="0"/>
          </a:p>
        </p:txBody>
      </p:sp>
      <p:pic>
        <p:nvPicPr>
          <p:cNvPr id="29" name="Picture 28" descr="CCM Reporting One-Pager.pdf - Adobe Reader"/>
          <p:cNvPicPr>
            <a:picLocks noChangeAspect="1"/>
          </p:cNvPicPr>
          <p:nvPr/>
        </p:nvPicPr>
        <p:blipFill rotWithShape="1">
          <a:blip r:embed="rId4">
            <a:extLst>
              <a:ext uri="{28A0092B-C50C-407E-A947-70E740481C1C}">
                <a14:useLocalDpi xmlns:a14="http://schemas.microsoft.com/office/drawing/2010/main" xmlns="" val="0"/>
              </a:ext>
            </a:extLst>
          </a:blip>
          <a:srcRect l="19398" t="59565" r="56450" b="9954"/>
          <a:stretch/>
        </p:blipFill>
        <p:spPr>
          <a:xfrm>
            <a:off x="430825" y="3197464"/>
            <a:ext cx="2123515" cy="1440970"/>
          </a:xfrm>
          <a:prstGeom prst="rect">
            <a:avLst/>
          </a:prstGeom>
        </p:spPr>
      </p:pic>
      <p:sp>
        <p:nvSpPr>
          <p:cNvPr id="30" name="Line Callout 1 29"/>
          <p:cNvSpPr/>
          <p:nvPr/>
        </p:nvSpPr>
        <p:spPr bwMode="gray">
          <a:xfrm>
            <a:off x="261683" y="2316170"/>
            <a:ext cx="1230900" cy="415498"/>
          </a:xfrm>
          <a:prstGeom prst="borderCallout1">
            <a:avLst>
              <a:gd name="adj1" fmla="val 100133"/>
              <a:gd name="adj2" fmla="val 70638"/>
              <a:gd name="adj3" fmla="val 224311"/>
              <a:gd name="adj4" fmla="val 70896"/>
            </a:avLst>
          </a:prstGeom>
          <a:solidFill>
            <a:schemeClr val="bg2"/>
          </a:solidFill>
          <a:ln w="12700" cap="flat" cmpd="sng" algn="ctr">
            <a:solidFill>
              <a:schemeClr val="accent1"/>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500"/>
              </a:spcBef>
            </a:pPr>
            <a:r>
              <a:rPr lang="en-US" sz="700" dirty="0" smtClean="0"/>
              <a:t>Gaps in care presented to caregiver to view, act on, and update on completion</a:t>
            </a:r>
            <a:endParaRPr lang="en-US" sz="700" dirty="0"/>
          </a:p>
        </p:txBody>
      </p:sp>
      <p:sp>
        <p:nvSpPr>
          <p:cNvPr id="31" name="Rectangle 30"/>
          <p:cNvSpPr/>
          <p:nvPr/>
        </p:nvSpPr>
        <p:spPr bwMode="gray">
          <a:xfrm>
            <a:off x="1420193" y="3098404"/>
            <a:ext cx="121920" cy="12192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Freeform 31"/>
          <p:cNvSpPr>
            <a:spLocks noEditPoints="1"/>
          </p:cNvSpPr>
          <p:nvPr/>
        </p:nvSpPr>
        <p:spPr bwMode="auto">
          <a:xfrm>
            <a:off x="2735316" y="1659756"/>
            <a:ext cx="392060" cy="193178"/>
          </a:xfrm>
          <a:custGeom>
            <a:avLst/>
            <a:gdLst>
              <a:gd name="T0" fmla="*/ 685 w 1319"/>
              <a:gd name="T1" fmla="*/ 39 h 237"/>
              <a:gd name="T2" fmla="*/ 684 w 1319"/>
              <a:gd name="T3" fmla="*/ 48 h 237"/>
              <a:gd name="T4" fmla="*/ 686 w 1319"/>
              <a:gd name="T5" fmla="*/ 40 h 237"/>
              <a:gd name="T6" fmla="*/ 689 w 1319"/>
              <a:gd name="T7" fmla="*/ 38 h 237"/>
              <a:gd name="T8" fmla="*/ 1030 w 1319"/>
              <a:gd name="T9" fmla="*/ 43 h 237"/>
              <a:gd name="T10" fmla="*/ 1319 w 1319"/>
              <a:gd name="T11" fmla="*/ 126 h 237"/>
              <a:gd name="T12" fmla="*/ 1278 w 1319"/>
              <a:gd name="T13" fmla="*/ 85 h 237"/>
              <a:gd name="T14" fmla="*/ 1098 w 1319"/>
              <a:gd name="T15" fmla="*/ 53 h 237"/>
              <a:gd name="T16" fmla="*/ 927 w 1319"/>
              <a:gd name="T17" fmla="*/ 38 h 237"/>
              <a:gd name="T18" fmla="*/ 835 w 1319"/>
              <a:gd name="T19" fmla="*/ 36 h 237"/>
              <a:gd name="T20" fmla="*/ 809 w 1319"/>
              <a:gd name="T21" fmla="*/ 36 h 237"/>
              <a:gd name="T22" fmla="*/ 927 w 1319"/>
              <a:gd name="T23" fmla="*/ 39 h 237"/>
              <a:gd name="T24" fmla="*/ 906 w 1319"/>
              <a:gd name="T25" fmla="*/ 40 h 237"/>
              <a:gd name="T26" fmla="*/ 954 w 1319"/>
              <a:gd name="T27" fmla="*/ 43 h 237"/>
              <a:gd name="T28" fmla="*/ 718 w 1319"/>
              <a:gd name="T29" fmla="*/ 40 h 237"/>
              <a:gd name="T30" fmla="*/ 1084 w 1319"/>
              <a:gd name="T31" fmla="*/ 57 h 237"/>
              <a:gd name="T32" fmla="*/ 954 w 1319"/>
              <a:gd name="T33" fmla="*/ 48 h 237"/>
              <a:gd name="T34" fmla="*/ 688 w 1319"/>
              <a:gd name="T35" fmla="*/ 45 h 237"/>
              <a:gd name="T36" fmla="*/ 692 w 1319"/>
              <a:gd name="T37" fmla="*/ 45 h 237"/>
              <a:gd name="T38" fmla="*/ 941 w 1319"/>
              <a:gd name="T39" fmla="*/ 49 h 237"/>
              <a:gd name="T40" fmla="*/ 1142 w 1319"/>
              <a:gd name="T41" fmla="*/ 69 h 237"/>
              <a:gd name="T42" fmla="*/ 1291 w 1319"/>
              <a:gd name="T43" fmla="*/ 105 h 237"/>
              <a:gd name="T44" fmla="*/ 1300 w 1319"/>
              <a:gd name="T45" fmla="*/ 134 h 237"/>
              <a:gd name="T46" fmla="*/ 1171 w 1319"/>
              <a:gd name="T47" fmla="*/ 185 h 237"/>
              <a:gd name="T48" fmla="*/ 765 w 1319"/>
              <a:gd name="T49" fmla="*/ 221 h 237"/>
              <a:gd name="T50" fmla="*/ 244 w 1319"/>
              <a:gd name="T51" fmla="*/ 206 h 237"/>
              <a:gd name="T52" fmla="*/ 14 w 1319"/>
              <a:gd name="T53" fmla="*/ 149 h 237"/>
              <a:gd name="T54" fmla="*/ 350 w 1319"/>
              <a:gd name="T55" fmla="*/ 42 h 237"/>
              <a:gd name="T56" fmla="*/ 774 w 1319"/>
              <a:gd name="T57" fmla="*/ 16 h 237"/>
              <a:gd name="T58" fmla="*/ 1123 w 1319"/>
              <a:gd name="T59" fmla="*/ 36 h 237"/>
              <a:gd name="T60" fmla="*/ 1130 w 1319"/>
              <a:gd name="T61" fmla="*/ 38 h 237"/>
              <a:gd name="T62" fmla="*/ 1137 w 1319"/>
              <a:gd name="T63" fmla="*/ 38 h 237"/>
              <a:gd name="T64" fmla="*/ 1144 w 1319"/>
              <a:gd name="T65" fmla="*/ 33 h 237"/>
              <a:gd name="T66" fmla="*/ 1143 w 1319"/>
              <a:gd name="T67" fmla="*/ 25 h 237"/>
              <a:gd name="T68" fmla="*/ 1137 w 1319"/>
              <a:gd name="T69" fmla="*/ 20 h 237"/>
              <a:gd name="T70" fmla="*/ 1131 w 1319"/>
              <a:gd name="T71" fmla="*/ 19 h 237"/>
              <a:gd name="T72" fmla="*/ 1122 w 1319"/>
              <a:gd name="T73" fmla="*/ 19 h 237"/>
              <a:gd name="T74" fmla="*/ 920 w 1319"/>
              <a:gd name="T75" fmla="*/ 2 h 237"/>
              <a:gd name="T76" fmla="*/ 750 w 1319"/>
              <a:gd name="T77" fmla="*/ 1 h 237"/>
              <a:gd name="T78" fmla="*/ 385 w 1319"/>
              <a:gd name="T79" fmla="*/ 23 h 237"/>
              <a:gd name="T80" fmla="*/ 65 w 1319"/>
              <a:gd name="T81" fmla="*/ 94 h 237"/>
              <a:gd name="T82" fmla="*/ 7 w 1319"/>
              <a:gd name="T83" fmla="*/ 168 h 237"/>
              <a:gd name="T84" fmla="*/ 158 w 1319"/>
              <a:gd name="T85" fmla="*/ 212 h 237"/>
              <a:gd name="T86" fmla="*/ 992 w 1319"/>
              <a:gd name="T87" fmla="*/ 223 h 237"/>
              <a:gd name="T88" fmla="*/ 1284 w 1319"/>
              <a:gd name="T89" fmla="*/ 161 h 237"/>
              <a:gd name="T90" fmla="*/ 1319 w 1319"/>
              <a:gd name="T91" fmla="*/ 126 h 237"/>
              <a:gd name="T92" fmla="*/ 985 w 1319"/>
              <a:gd name="T93" fmla="*/ 52 h 237"/>
              <a:gd name="T94" fmla="*/ 688 w 1319"/>
              <a:gd name="T95" fmla="*/ 44 h 237"/>
              <a:gd name="T96" fmla="*/ 1041 w 1319"/>
              <a:gd name="T97" fmla="*/ 46 h 237"/>
              <a:gd name="T98" fmla="*/ 688 w 1319"/>
              <a:gd name="T99" fmla="*/ 45 h 237"/>
              <a:gd name="T100" fmla="*/ 1270 w 1319"/>
              <a:gd name="T101" fmla="*/ 96 h 237"/>
              <a:gd name="T102" fmla="*/ 688 w 1319"/>
              <a:gd name="T103" fmla="*/ 46 h 237"/>
              <a:gd name="T104" fmla="*/ 769 w 1319"/>
              <a:gd name="T105" fmla="*/ 37 h 237"/>
              <a:gd name="T106" fmla="*/ 926 w 1319"/>
              <a:gd name="T107" fmla="*/ 46 h 237"/>
              <a:gd name="T108" fmla="*/ 986 w 1319"/>
              <a:gd name="T109" fmla="*/ 52 h 237"/>
              <a:gd name="T110" fmla="*/ 687 w 1319"/>
              <a:gd name="T111" fmla="*/ 41 h 237"/>
              <a:gd name="T112" fmla="*/ 689 w 1319"/>
              <a:gd name="T113" fmla="*/ 38 h 237"/>
              <a:gd name="T114" fmla="*/ 689 w 1319"/>
              <a:gd name="T115" fmla="*/ 45 h 237"/>
              <a:gd name="T116" fmla="*/ 688 w 1319"/>
              <a:gd name="T117" fmla="*/ 41 h 237"/>
              <a:gd name="T118" fmla="*/ 689 w 1319"/>
              <a:gd name="T119" fmla="*/ 41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19" h="237">
                <a:moveTo>
                  <a:pt x="686" y="40"/>
                </a:moveTo>
                <a:cubicBezTo>
                  <a:pt x="686" y="40"/>
                  <a:pt x="686" y="40"/>
                  <a:pt x="686" y="40"/>
                </a:cubicBezTo>
                <a:cubicBezTo>
                  <a:pt x="686" y="40"/>
                  <a:pt x="685" y="40"/>
                  <a:pt x="684" y="40"/>
                </a:cubicBezTo>
                <a:cubicBezTo>
                  <a:pt x="684" y="40"/>
                  <a:pt x="684" y="40"/>
                  <a:pt x="684" y="40"/>
                </a:cubicBezTo>
                <a:cubicBezTo>
                  <a:pt x="684" y="40"/>
                  <a:pt x="684" y="40"/>
                  <a:pt x="683" y="40"/>
                </a:cubicBezTo>
                <a:cubicBezTo>
                  <a:pt x="684" y="39"/>
                  <a:pt x="685" y="40"/>
                  <a:pt x="685" y="39"/>
                </a:cubicBezTo>
                <a:cubicBezTo>
                  <a:pt x="685" y="39"/>
                  <a:pt x="685" y="39"/>
                  <a:pt x="685" y="39"/>
                </a:cubicBezTo>
                <a:cubicBezTo>
                  <a:pt x="686" y="39"/>
                  <a:pt x="687" y="39"/>
                  <a:pt x="688" y="39"/>
                </a:cubicBezTo>
                <a:cubicBezTo>
                  <a:pt x="687" y="40"/>
                  <a:pt x="686" y="39"/>
                  <a:pt x="686" y="40"/>
                </a:cubicBezTo>
                <a:close/>
                <a:moveTo>
                  <a:pt x="684" y="48"/>
                </a:moveTo>
                <a:cubicBezTo>
                  <a:pt x="685" y="48"/>
                  <a:pt x="685" y="48"/>
                  <a:pt x="685" y="48"/>
                </a:cubicBezTo>
                <a:cubicBezTo>
                  <a:pt x="685" y="48"/>
                  <a:pt x="684" y="48"/>
                  <a:pt x="684" y="48"/>
                </a:cubicBezTo>
                <a:close/>
                <a:moveTo>
                  <a:pt x="685" y="46"/>
                </a:moveTo>
                <a:cubicBezTo>
                  <a:pt x="685" y="46"/>
                  <a:pt x="685" y="46"/>
                  <a:pt x="685" y="46"/>
                </a:cubicBezTo>
                <a:cubicBezTo>
                  <a:pt x="685" y="46"/>
                  <a:pt x="685" y="46"/>
                  <a:pt x="685" y="46"/>
                </a:cubicBezTo>
                <a:close/>
                <a:moveTo>
                  <a:pt x="686" y="40"/>
                </a:moveTo>
                <a:cubicBezTo>
                  <a:pt x="686" y="40"/>
                  <a:pt x="687" y="40"/>
                  <a:pt x="687" y="40"/>
                </a:cubicBezTo>
                <a:cubicBezTo>
                  <a:pt x="686" y="40"/>
                  <a:pt x="686" y="40"/>
                  <a:pt x="686" y="40"/>
                </a:cubicBezTo>
                <a:cubicBezTo>
                  <a:pt x="686" y="40"/>
                  <a:pt x="686" y="40"/>
                  <a:pt x="686" y="40"/>
                </a:cubicBezTo>
                <a:close/>
                <a:moveTo>
                  <a:pt x="686" y="43"/>
                </a:moveTo>
                <a:cubicBezTo>
                  <a:pt x="686" y="44"/>
                  <a:pt x="686" y="43"/>
                  <a:pt x="686" y="43"/>
                </a:cubicBezTo>
                <a:close/>
                <a:moveTo>
                  <a:pt x="689" y="38"/>
                </a:moveTo>
                <a:cubicBezTo>
                  <a:pt x="688" y="38"/>
                  <a:pt x="688" y="38"/>
                  <a:pt x="688" y="39"/>
                </a:cubicBezTo>
                <a:cubicBezTo>
                  <a:pt x="688" y="39"/>
                  <a:pt x="689" y="39"/>
                  <a:pt x="689" y="38"/>
                </a:cubicBezTo>
                <a:close/>
                <a:moveTo>
                  <a:pt x="685" y="46"/>
                </a:moveTo>
                <a:cubicBezTo>
                  <a:pt x="685" y="46"/>
                  <a:pt x="685" y="46"/>
                  <a:pt x="685" y="46"/>
                </a:cubicBezTo>
                <a:close/>
                <a:moveTo>
                  <a:pt x="685" y="45"/>
                </a:moveTo>
                <a:cubicBezTo>
                  <a:pt x="685" y="45"/>
                  <a:pt x="685" y="45"/>
                  <a:pt x="685" y="45"/>
                </a:cubicBezTo>
                <a:cubicBezTo>
                  <a:pt x="685" y="45"/>
                  <a:pt x="685" y="45"/>
                  <a:pt x="685" y="45"/>
                </a:cubicBezTo>
                <a:close/>
                <a:moveTo>
                  <a:pt x="1030" y="43"/>
                </a:moveTo>
                <a:cubicBezTo>
                  <a:pt x="1023" y="42"/>
                  <a:pt x="1012" y="41"/>
                  <a:pt x="1009" y="41"/>
                </a:cubicBezTo>
                <a:cubicBezTo>
                  <a:pt x="1019" y="42"/>
                  <a:pt x="1026" y="43"/>
                  <a:pt x="1030" y="43"/>
                </a:cubicBezTo>
                <a:close/>
                <a:moveTo>
                  <a:pt x="1122" y="54"/>
                </a:moveTo>
                <a:cubicBezTo>
                  <a:pt x="1109" y="53"/>
                  <a:pt x="1109" y="53"/>
                  <a:pt x="1109" y="53"/>
                </a:cubicBezTo>
                <a:cubicBezTo>
                  <a:pt x="1108" y="53"/>
                  <a:pt x="1118" y="54"/>
                  <a:pt x="1122" y="54"/>
                </a:cubicBezTo>
                <a:close/>
                <a:moveTo>
                  <a:pt x="1319" y="126"/>
                </a:moveTo>
                <a:cubicBezTo>
                  <a:pt x="1319" y="125"/>
                  <a:pt x="1319" y="125"/>
                  <a:pt x="1319" y="125"/>
                </a:cubicBezTo>
                <a:cubicBezTo>
                  <a:pt x="1319" y="124"/>
                  <a:pt x="1319" y="124"/>
                  <a:pt x="1319" y="124"/>
                </a:cubicBezTo>
                <a:cubicBezTo>
                  <a:pt x="1319" y="118"/>
                  <a:pt x="1316" y="112"/>
                  <a:pt x="1313" y="108"/>
                </a:cubicBezTo>
                <a:cubicBezTo>
                  <a:pt x="1309" y="103"/>
                  <a:pt x="1305" y="100"/>
                  <a:pt x="1301" y="97"/>
                </a:cubicBezTo>
                <a:cubicBezTo>
                  <a:pt x="1293" y="91"/>
                  <a:pt x="1285" y="88"/>
                  <a:pt x="1279" y="86"/>
                </a:cubicBezTo>
                <a:cubicBezTo>
                  <a:pt x="1280" y="86"/>
                  <a:pt x="1280" y="86"/>
                  <a:pt x="1278" y="85"/>
                </a:cubicBezTo>
                <a:cubicBezTo>
                  <a:pt x="1272" y="83"/>
                  <a:pt x="1269" y="82"/>
                  <a:pt x="1262" y="80"/>
                </a:cubicBezTo>
                <a:cubicBezTo>
                  <a:pt x="1239" y="73"/>
                  <a:pt x="1219" y="70"/>
                  <a:pt x="1199" y="67"/>
                </a:cubicBezTo>
                <a:cubicBezTo>
                  <a:pt x="1180" y="64"/>
                  <a:pt x="1162" y="61"/>
                  <a:pt x="1142" y="58"/>
                </a:cubicBezTo>
                <a:cubicBezTo>
                  <a:pt x="1137" y="58"/>
                  <a:pt x="1123" y="55"/>
                  <a:pt x="1119" y="55"/>
                </a:cubicBezTo>
                <a:cubicBezTo>
                  <a:pt x="1126" y="56"/>
                  <a:pt x="1135" y="57"/>
                  <a:pt x="1134" y="57"/>
                </a:cubicBezTo>
                <a:cubicBezTo>
                  <a:pt x="1122" y="56"/>
                  <a:pt x="1106" y="54"/>
                  <a:pt x="1098" y="53"/>
                </a:cubicBezTo>
                <a:cubicBezTo>
                  <a:pt x="1083" y="51"/>
                  <a:pt x="1076" y="50"/>
                  <a:pt x="1062" y="49"/>
                </a:cubicBezTo>
                <a:cubicBezTo>
                  <a:pt x="1059" y="48"/>
                  <a:pt x="1065" y="49"/>
                  <a:pt x="1058" y="48"/>
                </a:cubicBezTo>
                <a:cubicBezTo>
                  <a:pt x="1037" y="46"/>
                  <a:pt x="1027" y="45"/>
                  <a:pt x="1008" y="43"/>
                </a:cubicBezTo>
                <a:cubicBezTo>
                  <a:pt x="1003" y="43"/>
                  <a:pt x="980" y="41"/>
                  <a:pt x="974" y="41"/>
                </a:cubicBezTo>
                <a:cubicBezTo>
                  <a:pt x="968" y="40"/>
                  <a:pt x="980" y="41"/>
                  <a:pt x="975" y="41"/>
                </a:cubicBezTo>
                <a:cubicBezTo>
                  <a:pt x="927" y="38"/>
                  <a:pt x="927" y="38"/>
                  <a:pt x="927" y="38"/>
                </a:cubicBezTo>
                <a:cubicBezTo>
                  <a:pt x="923" y="38"/>
                  <a:pt x="920" y="38"/>
                  <a:pt x="914" y="38"/>
                </a:cubicBezTo>
                <a:cubicBezTo>
                  <a:pt x="909" y="37"/>
                  <a:pt x="915" y="37"/>
                  <a:pt x="908" y="37"/>
                </a:cubicBezTo>
                <a:cubicBezTo>
                  <a:pt x="902" y="37"/>
                  <a:pt x="913" y="38"/>
                  <a:pt x="912" y="38"/>
                </a:cubicBezTo>
                <a:cubicBezTo>
                  <a:pt x="903" y="37"/>
                  <a:pt x="905" y="38"/>
                  <a:pt x="900" y="38"/>
                </a:cubicBezTo>
                <a:cubicBezTo>
                  <a:pt x="888" y="37"/>
                  <a:pt x="880" y="37"/>
                  <a:pt x="869" y="37"/>
                </a:cubicBezTo>
                <a:cubicBezTo>
                  <a:pt x="835" y="36"/>
                  <a:pt x="835" y="36"/>
                  <a:pt x="835" y="36"/>
                </a:cubicBezTo>
                <a:cubicBezTo>
                  <a:pt x="811" y="36"/>
                  <a:pt x="811" y="36"/>
                  <a:pt x="811" y="36"/>
                </a:cubicBezTo>
                <a:cubicBezTo>
                  <a:pt x="786" y="36"/>
                  <a:pt x="786" y="36"/>
                  <a:pt x="786" y="36"/>
                </a:cubicBezTo>
                <a:cubicBezTo>
                  <a:pt x="781" y="36"/>
                  <a:pt x="790" y="36"/>
                  <a:pt x="782" y="36"/>
                </a:cubicBezTo>
                <a:cubicBezTo>
                  <a:pt x="749" y="36"/>
                  <a:pt x="716" y="37"/>
                  <a:pt x="692" y="38"/>
                </a:cubicBezTo>
                <a:cubicBezTo>
                  <a:pt x="729" y="36"/>
                  <a:pt x="757" y="36"/>
                  <a:pt x="790" y="36"/>
                </a:cubicBezTo>
                <a:cubicBezTo>
                  <a:pt x="795" y="36"/>
                  <a:pt x="804" y="36"/>
                  <a:pt x="809" y="36"/>
                </a:cubicBezTo>
                <a:cubicBezTo>
                  <a:pt x="811" y="36"/>
                  <a:pt x="804" y="36"/>
                  <a:pt x="811" y="36"/>
                </a:cubicBezTo>
                <a:cubicBezTo>
                  <a:pt x="818" y="36"/>
                  <a:pt x="818" y="36"/>
                  <a:pt x="818" y="36"/>
                </a:cubicBezTo>
                <a:cubicBezTo>
                  <a:pt x="814" y="36"/>
                  <a:pt x="821" y="36"/>
                  <a:pt x="823" y="37"/>
                </a:cubicBezTo>
                <a:cubicBezTo>
                  <a:pt x="851" y="37"/>
                  <a:pt x="873" y="37"/>
                  <a:pt x="898" y="38"/>
                </a:cubicBezTo>
                <a:cubicBezTo>
                  <a:pt x="902" y="38"/>
                  <a:pt x="894" y="38"/>
                  <a:pt x="900" y="38"/>
                </a:cubicBezTo>
                <a:cubicBezTo>
                  <a:pt x="927" y="39"/>
                  <a:pt x="927" y="39"/>
                  <a:pt x="927" y="39"/>
                </a:cubicBezTo>
                <a:cubicBezTo>
                  <a:pt x="930" y="40"/>
                  <a:pt x="937" y="40"/>
                  <a:pt x="933" y="40"/>
                </a:cubicBezTo>
                <a:cubicBezTo>
                  <a:pt x="901" y="38"/>
                  <a:pt x="856" y="37"/>
                  <a:pt x="817" y="37"/>
                </a:cubicBezTo>
                <a:cubicBezTo>
                  <a:pt x="806" y="37"/>
                  <a:pt x="793" y="37"/>
                  <a:pt x="787" y="37"/>
                </a:cubicBezTo>
                <a:cubicBezTo>
                  <a:pt x="804" y="37"/>
                  <a:pt x="818" y="37"/>
                  <a:pt x="833" y="38"/>
                </a:cubicBezTo>
                <a:cubicBezTo>
                  <a:pt x="853" y="38"/>
                  <a:pt x="874" y="38"/>
                  <a:pt x="893" y="39"/>
                </a:cubicBezTo>
                <a:cubicBezTo>
                  <a:pt x="906" y="40"/>
                  <a:pt x="906" y="40"/>
                  <a:pt x="906" y="40"/>
                </a:cubicBezTo>
                <a:cubicBezTo>
                  <a:pt x="920" y="40"/>
                  <a:pt x="920" y="40"/>
                  <a:pt x="920" y="40"/>
                </a:cubicBezTo>
                <a:cubicBezTo>
                  <a:pt x="929" y="41"/>
                  <a:pt x="929" y="41"/>
                  <a:pt x="929" y="41"/>
                </a:cubicBezTo>
                <a:cubicBezTo>
                  <a:pt x="937" y="41"/>
                  <a:pt x="944" y="41"/>
                  <a:pt x="953" y="42"/>
                </a:cubicBezTo>
                <a:cubicBezTo>
                  <a:pt x="968" y="43"/>
                  <a:pt x="983" y="44"/>
                  <a:pt x="999" y="46"/>
                </a:cubicBezTo>
                <a:cubicBezTo>
                  <a:pt x="1002" y="46"/>
                  <a:pt x="1001" y="46"/>
                  <a:pt x="997" y="46"/>
                </a:cubicBezTo>
                <a:cubicBezTo>
                  <a:pt x="977" y="44"/>
                  <a:pt x="974" y="44"/>
                  <a:pt x="954" y="43"/>
                </a:cubicBezTo>
                <a:cubicBezTo>
                  <a:pt x="956" y="43"/>
                  <a:pt x="958" y="43"/>
                  <a:pt x="957" y="43"/>
                </a:cubicBezTo>
                <a:cubicBezTo>
                  <a:pt x="951" y="43"/>
                  <a:pt x="949" y="42"/>
                  <a:pt x="945" y="42"/>
                </a:cubicBezTo>
                <a:cubicBezTo>
                  <a:pt x="960" y="43"/>
                  <a:pt x="958" y="43"/>
                  <a:pt x="953" y="43"/>
                </a:cubicBezTo>
                <a:cubicBezTo>
                  <a:pt x="916" y="41"/>
                  <a:pt x="870" y="39"/>
                  <a:pt x="840" y="39"/>
                </a:cubicBezTo>
                <a:cubicBezTo>
                  <a:pt x="836" y="39"/>
                  <a:pt x="834" y="39"/>
                  <a:pt x="829" y="39"/>
                </a:cubicBezTo>
                <a:cubicBezTo>
                  <a:pt x="794" y="38"/>
                  <a:pt x="755" y="38"/>
                  <a:pt x="718" y="40"/>
                </a:cubicBezTo>
                <a:cubicBezTo>
                  <a:pt x="761" y="39"/>
                  <a:pt x="805" y="38"/>
                  <a:pt x="854" y="39"/>
                </a:cubicBezTo>
                <a:cubicBezTo>
                  <a:pt x="856" y="39"/>
                  <a:pt x="854" y="39"/>
                  <a:pt x="859" y="40"/>
                </a:cubicBezTo>
                <a:cubicBezTo>
                  <a:pt x="880" y="40"/>
                  <a:pt x="904" y="41"/>
                  <a:pt x="920" y="42"/>
                </a:cubicBezTo>
                <a:cubicBezTo>
                  <a:pt x="941" y="44"/>
                  <a:pt x="941" y="44"/>
                  <a:pt x="941" y="44"/>
                </a:cubicBezTo>
                <a:cubicBezTo>
                  <a:pt x="993" y="47"/>
                  <a:pt x="1030" y="51"/>
                  <a:pt x="1079" y="57"/>
                </a:cubicBezTo>
                <a:cubicBezTo>
                  <a:pt x="1079" y="57"/>
                  <a:pt x="1082" y="57"/>
                  <a:pt x="1084" y="57"/>
                </a:cubicBezTo>
                <a:cubicBezTo>
                  <a:pt x="1073" y="57"/>
                  <a:pt x="1073" y="57"/>
                  <a:pt x="1073" y="57"/>
                </a:cubicBezTo>
                <a:cubicBezTo>
                  <a:pt x="1049" y="54"/>
                  <a:pt x="1049" y="54"/>
                  <a:pt x="1049" y="54"/>
                </a:cubicBezTo>
                <a:cubicBezTo>
                  <a:pt x="1008" y="50"/>
                  <a:pt x="950" y="45"/>
                  <a:pt x="898" y="43"/>
                </a:cubicBezTo>
                <a:cubicBezTo>
                  <a:pt x="892" y="43"/>
                  <a:pt x="897" y="43"/>
                  <a:pt x="901" y="44"/>
                </a:cubicBezTo>
                <a:cubicBezTo>
                  <a:pt x="926" y="45"/>
                  <a:pt x="948" y="46"/>
                  <a:pt x="975" y="48"/>
                </a:cubicBezTo>
                <a:cubicBezTo>
                  <a:pt x="984" y="50"/>
                  <a:pt x="974" y="49"/>
                  <a:pt x="954" y="48"/>
                </a:cubicBezTo>
                <a:cubicBezTo>
                  <a:pt x="937" y="47"/>
                  <a:pt x="914" y="45"/>
                  <a:pt x="893" y="45"/>
                </a:cubicBezTo>
                <a:cubicBezTo>
                  <a:pt x="871" y="44"/>
                  <a:pt x="851" y="43"/>
                  <a:pt x="841" y="43"/>
                </a:cubicBezTo>
                <a:cubicBezTo>
                  <a:pt x="791" y="42"/>
                  <a:pt x="742" y="43"/>
                  <a:pt x="693" y="45"/>
                </a:cubicBezTo>
                <a:cubicBezTo>
                  <a:pt x="689" y="45"/>
                  <a:pt x="689" y="45"/>
                  <a:pt x="689" y="45"/>
                </a:cubicBezTo>
                <a:cubicBezTo>
                  <a:pt x="689" y="45"/>
                  <a:pt x="689" y="45"/>
                  <a:pt x="689" y="45"/>
                </a:cubicBezTo>
                <a:cubicBezTo>
                  <a:pt x="688" y="45"/>
                  <a:pt x="688" y="45"/>
                  <a:pt x="688" y="45"/>
                </a:cubicBezTo>
                <a:cubicBezTo>
                  <a:pt x="686" y="45"/>
                  <a:pt x="686" y="45"/>
                  <a:pt x="686" y="45"/>
                </a:cubicBezTo>
                <a:cubicBezTo>
                  <a:pt x="686" y="45"/>
                  <a:pt x="687" y="45"/>
                  <a:pt x="688" y="45"/>
                </a:cubicBezTo>
                <a:cubicBezTo>
                  <a:pt x="689" y="45"/>
                  <a:pt x="689" y="45"/>
                  <a:pt x="689" y="45"/>
                </a:cubicBezTo>
                <a:cubicBezTo>
                  <a:pt x="689" y="45"/>
                  <a:pt x="689" y="45"/>
                  <a:pt x="689" y="45"/>
                </a:cubicBezTo>
                <a:cubicBezTo>
                  <a:pt x="689" y="45"/>
                  <a:pt x="689" y="45"/>
                  <a:pt x="689" y="45"/>
                </a:cubicBezTo>
                <a:cubicBezTo>
                  <a:pt x="692" y="45"/>
                  <a:pt x="692" y="45"/>
                  <a:pt x="692" y="45"/>
                </a:cubicBezTo>
                <a:cubicBezTo>
                  <a:pt x="701" y="45"/>
                  <a:pt x="701" y="45"/>
                  <a:pt x="701" y="45"/>
                </a:cubicBezTo>
                <a:cubicBezTo>
                  <a:pt x="701" y="45"/>
                  <a:pt x="703" y="44"/>
                  <a:pt x="707" y="44"/>
                </a:cubicBezTo>
                <a:cubicBezTo>
                  <a:pt x="756" y="43"/>
                  <a:pt x="811" y="43"/>
                  <a:pt x="855" y="43"/>
                </a:cubicBezTo>
                <a:cubicBezTo>
                  <a:pt x="873" y="44"/>
                  <a:pt x="908" y="45"/>
                  <a:pt x="926" y="47"/>
                </a:cubicBezTo>
                <a:cubicBezTo>
                  <a:pt x="922" y="47"/>
                  <a:pt x="907" y="46"/>
                  <a:pt x="888" y="46"/>
                </a:cubicBezTo>
                <a:cubicBezTo>
                  <a:pt x="907" y="46"/>
                  <a:pt x="925" y="48"/>
                  <a:pt x="941" y="49"/>
                </a:cubicBezTo>
                <a:cubicBezTo>
                  <a:pt x="955" y="49"/>
                  <a:pt x="978" y="51"/>
                  <a:pt x="985" y="52"/>
                </a:cubicBezTo>
                <a:cubicBezTo>
                  <a:pt x="986" y="52"/>
                  <a:pt x="984" y="52"/>
                  <a:pt x="985" y="52"/>
                </a:cubicBezTo>
                <a:cubicBezTo>
                  <a:pt x="986" y="52"/>
                  <a:pt x="996" y="53"/>
                  <a:pt x="997" y="53"/>
                </a:cubicBezTo>
                <a:cubicBezTo>
                  <a:pt x="1004" y="53"/>
                  <a:pt x="1003" y="53"/>
                  <a:pt x="1011" y="54"/>
                </a:cubicBezTo>
                <a:cubicBezTo>
                  <a:pt x="1022" y="55"/>
                  <a:pt x="1022" y="55"/>
                  <a:pt x="1029" y="56"/>
                </a:cubicBezTo>
                <a:cubicBezTo>
                  <a:pt x="1067" y="59"/>
                  <a:pt x="1104" y="64"/>
                  <a:pt x="1142" y="69"/>
                </a:cubicBezTo>
                <a:cubicBezTo>
                  <a:pt x="1154" y="71"/>
                  <a:pt x="1154" y="71"/>
                  <a:pt x="1154" y="71"/>
                </a:cubicBezTo>
                <a:cubicBezTo>
                  <a:pt x="1158" y="72"/>
                  <a:pt x="1155" y="72"/>
                  <a:pt x="1159" y="72"/>
                </a:cubicBezTo>
                <a:cubicBezTo>
                  <a:pt x="1162" y="73"/>
                  <a:pt x="1161" y="72"/>
                  <a:pt x="1165" y="73"/>
                </a:cubicBezTo>
                <a:cubicBezTo>
                  <a:pt x="1179" y="75"/>
                  <a:pt x="1196" y="78"/>
                  <a:pt x="1211" y="81"/>
                </a:cubicBezTo>
                <a:cubicBezTo>
                  <a:pt x="1229" y="84"/>
                  <a:pt x="1249" y="88"/>
                  <a:pt x="1267" y="94"/>
                </a:cubicBezTo>
                <a:cubicBezTo>
                  <a:pt x="1275" y="97"/>
                  <a:pt x="1284" y="101"/>
                  <a:pt x="1291" y="105"/>
                </a:cubicBezTo>
                <a:cubicBezTo>
                  <a:pt x="1298" y="109"/>
                  <a:pt x="1303" y="114"/>
                  <a:pt x="1305" y="119"/>
                </a:cubicBezTo>
                <a:cubicBezTo>
                  <a:pt x="1306" y="122"/>
                  <a:pt x="1306" y="121"/>
                  <a:pt x="1306" y="121"/>
                </a:cubicBezTo>
                <a:cubicBezTo>
                  <a:pt x="1306" y="121"/>
                  <a:pt x="1306" y="121"/>
                  <a:pt x="1307" y="124"/>
                </a:cubicBezTo>
                <a:cubicBezTo>
                  <a:pt x="1307" y="125"/>
                  <a:pt x="1307" y="126"/>
                  <a:pt x="1307" y="126"/>
                </a:cubicBezTo>
                <a:cubicBezTo>
                  <a:pt x="1307" y="127"/>
                  <a:pt x="1306" y="127"/>
                  <a:pt x="1306" y="128"/>
                </a:cubicBezTo>
                <a:cubicBezTo>
                  <a:pt x="1304" y="130"/>
                  <a:pt x="1302" y="132"/>
                  <a:pt x="1300" y="134"/>
                </a:cubicBezTo>
                <a:cubicBezTo>
                  <a:pt x="1296" y="138"/>
                  <a:pt x="1291" y="142"/>
                  <a:pt x="1285" y="145"/>
                </a:cubicBezTo>
                <a:cubicBezTo>
                  <a:pt x="1274" y="152"/>
                  <a:pt x="1262" y="158"/>
                  <a:pt x="1250" y="163"/>
                </a:cubicBezTo>
                <a:cubicBezTo>
                  <a:pt x="1247" y="164"/>
                  <a:pt x="1244" y="165"/>
                  <a:pt x="1241" y="166"/>
                </a:cubicBezTo>
                <a:cubicBezTo>
                  <a:pt x="1231" y="169"/>
                  <a:pt x="1231" y="169"/>
                  <a:pt x="1231" y="169"/>
                </a:cubicBezTo>
                <a:cubicBezTo>
                  <a:pt x="1224" y="171"/>
                  <a:pt x="1218" y="173"/>
                  <a:pt x="1211" y="175"/>
                </a:cubicBezTo>
                <a:cubicBezTo>
                  <a:pt x="1198" y="178"/>
                  <a:pt x="1184" y="182"/>
                  <a:pt x="1171" y="185"/>
                </a:cubicBezTo>
                <a:cubicBezTo>
                  <a:pt x="1167" y="186"/>
                  <a:pt x="1170" y="185"/>
                  <a:pt x="1164" y="186"/>
                </a:cubicBezTo>
                <a:cubicBezTo>
                  <a:pt x="1156" y="188"/>
                  <a:pt x="1158" y="188"/>
                  <a:pt x="1152" y="189"/>
                </a:cubicBezTo>
                <a:cubicBezTo>
                  <a:pt x="1147" y="190"/>
                  <a:pt x="1144" y="191"/>
                  <a:pt x="1141" y="191"/>
                </a:cubicBezTo>
                <a:cubicBezTo>
                  <a:pt x="1110" y="197"/>
                  <a:pt x="1078" y="201"/>
                  <a:pt x="1045" y="205"/>
                </a:cubicBezTo>
                <a:cubicBezTo>
                  <a:pt x="1013" y="208"/>
                  <a:pt x="980" y="210"/>
                  <a:pt x="947" y="213"/>
                </a:cubicBezTo>
                <a:cubicBezTo>
                  <a:pt x="885" y="217"/>
                  <a:pt x="823" y="220"/>
                  <a:pt x="765" y="221"/>
                </a:cubicBezTo>
                <a:cubicBezTo>
                  <a:pt x="719" y="222"/>
                  <a:pt x="675" y="223"/>
                  <a:pt x="633" y="222"/>
                </a:cubicBezTo>
                <a:cubicBezTo>
                  <a:pt x="578" y="222"/>
                  <a:pt x="530" y="221"/>
                  <a:pt x="478" y="219"/>
                </a:cubicBezTo>
                <a:cubicBezTo>
                  <a:pt x="441" y="218"/>
                  <a:pt x="400" y="216"/>
                  <a:pt x="368" y="214"/>
                </a:cubicBezTo>
                <a:cubicBezTo>
                  <a:pt x="350" y="214"/>
                  <a:pt x="350" y="214"/>
                  <a:pt x="350" y="214"/>
                </a:cubicBezTo>
                <a:cubicBezTo>
                  <a:pt x="321" y="212"/>
                  <a:pt x="321" y="212"/>
                  <a:pt x="321" y="212"/>
                </a:cubicBezTo>
                <a:cubicBezTo>
                  <a:pt x="296" y="210"/>
                  <a:pt x="270" y="209"/>
                  <a:pt x="244" y="206"/>
                </a:cubicBezTo>
                <a:cubicBezTo>
                  <a:pt x="215" y="204"/>
                  <a:pt x="188" y="201"/>
                  <a:pt x="160" y="198"/>
                </a:cubicBezTo>
                <a:cubicBezTo>
                  <a:pt x="144" y="196"/>
                  <a:pt x="129" y="194"/>
                  <a:pt x="114" y="191"/>
                </a:cubicBezTo>
                <a:cubicBezTo>
                  <a:pt x="103" y="189"/>
                  <a:pt x="93" y="187"/>
                  <a:pt x="82" y="185"/>
                </a:cubicBezTo>
                <a:cubicBezTo>
                  <a:pt x="68" y="182"/>
                  <a:pt x="53" y="178"/>
                  <a:pt x="40" y="172"/>
                </a:cubicBezTo>
                <a:cubicBezTo>
                  <a:pt x="33" y="170"/>
                  <a:pt x="26" y="166"/>
                  <a:pt x="22" y="163"/>
                </a:cubicBezTo>
                <a:cubicBezTo>
                  <a:pt x="17" y="159"/>
                  <a:pt x="14" y="154"/>
                  <a:pt x="14" y="149"/>
                </a:cubicBezTo>
                <a:cubicBezTo>
                  <a:pt x="14" y="144"/>
                  <a:pt x="19" y="137"/>
                  <a:pt x="26" y="131"/>
                </a:cubicBezTo>
                <a:cubicBezTo>
                  <a:pt x="33" y="126"/>
                  <a:pt x="41" y="121"/>
                  <a:pt x="50" y="117"/>
                </a:cubicBezTo>
                <a:cubicBezTo>
                  <a:pt x="67" y="108"/>
                  <a:pt x="85" y="101"/>
                  <a:pt x="103" y="95"/>
                </a:cubicBezTo>
                <a:cubicBezTo>
                  <a:pt x="144" y="82"/>
                  <a:pt x="195" y="70"/>
                  <a:pt x="235" y="61"/>
                </a:cubicBezTo>
                <a:cubicBezTo>
                  <a:pt x="268" y="55"/>
                  <a:pt x="302" y="49"/>
                  <a:pt x="340" y="44"/>
                </a:cubicBezTo>
                <a:cubicBezTo>
                  <a:pt x="350" y="42"/>
                  <a:pt x="350" y="42"/>
                  <a:pt x="350" y="42"/>
                </a:cubicBezTo>
                <a:cubicBezTo>
                  <a:pt x="407" y="35"/>
                  <a:pt x="471" y="28"/>
                  <a:pt x="517" y="25"/>
                </a:cubicBezTo>
                <a:cubicBezTo>
                  <a:pt x="534" y="24"/>
                  <a:pt x="549" y="23"/>
                  <a:pt x="565" y="22"/>
                </a:cubicBezTo>
                <a:cubicBezTo>
                  <a:pt x="583" y="21"/>
                  <a:pt x="599" y="20"/>
                  <a:pt x="616" y="19"/>
                </a:cubicBezTo>
                <a:cubicBezTo>
                  <a:pt x="632" y="19"/>
                  <a:pt x="632" y="19"/>
                  <a:pt x="632" y="19"/>
                </a:cubicBezTo>
                <a:cubicBezTo>
                  <a:pt x="649" y="18"/>
                  <a:pt x="666" y="17"/>
                  <a:pt x="684" y="17"/>
                </a:cubicBezTo>
                <a:cubicBezTo>
                  <a:pt x="712" y="16"/>
                  <a:pt x="742" y="16"/>
                  <a:pt x="774" y="16"/>
                </a:cubicBezTo>
                <a:cubicBezTo>
                  <a:pt x="799" y="16"/>
                  <a:pt x="836" y="16"/>
                  <a:pt x="864" y="16"/>
                </a:cubicBezTo>
                <a:cubicBezTo>
                  <a:pt x="912" y="18"/>
                  <a:pt x="961" y="19"/>
                  <a:pt x="1010" y="23"/>
                </a:cubicBezTo>
                <a:cubicBezTo>
                  <a:pt x="1026" y="24"/>
                  <a:pt x="1041" y="26"/>
                  <a:pt x="1058" y="27"/>
                </a:cubicBezTo>
                <a:cubicBezTo>
                  <a:pt x="1075" y="29"/>
                  <a:pt x="1096" y="31"/>
                  <a:pt x="1117" y="35"/>
                </a:cubicBezTo>
                <a:cubicBezTo>
                  <a:pt x="1123" y="36"/>
                  <a:pt x="1123" y="36"/>
                  <a:pt x="1123" y="36"/>
                </a:cubicBezTo>
                <a:cubicBezTo>
                  <a:pt x="1123" y="36"/>
                  <a:pt x="1123" y="36"/>
                  <a:pt x="1123" y="36"/>
                </a:cubicBezTo>
                <a:cubicBezTo>
                  <a:pt x="1124" y="36"/>
                  <a:pt x="1124" y="36"/>
                  <a:pt x="1124" y="36"/>
                </a:cubicBezTo>
                <a:cubicBezTo>
                  <a:pt x="1125" y="36"/>
                  <a:pt x="1125" y="36"/>
                  <a:pt x="1125" y="36"/>
                </a:cubicBezTo>
                <a:cubicBezTo>
                  <a:pt x="1125" y="36"/>
                  <a:pt x="1127" y="36"/>
                  <a:pt x="1127" y="37"/>
                </a:cubicBezTo>
                <a:cubicBezTo>
                  <a:pt x="1127" y="38"/>
                  <a:pt x="1128" y="36"/>
                  <a:pt x="1129" y="37"/>
                </a:cubicBezTo>
                <a:cubicBezTo>
                  <a:pt x="1129" y="37"/>
                  <a:pt x="1129" y="37"/>
                  <a:pt x="1129" y="38"/>
                </a:cubicBezTo>
                <a:cubicBezTo>
                  <a:pt x="1129" y="38"/>
                  <a:pt x="1129" y="38"/>
                  <a:pt x="1130" y="38"/>
                </a:cubicBezTo>
                <a:cubicBezTo>
                  <a:pt x="1130" y="38"/>
                  <a:pt x="1130" y="39"/>
                  <a:pt x="1131" y="39"/>
                </a:cubicBezTo>
                <a:cubicBezTo>
                  <a:pt x="1131" y="39"/>
                  <a:pt x="1131" y="39"/>
                  <a:pt x="1131" y="39"/>
                </a:cubicBezTo>
                <a:cubicBezTo>
                  <a:pt x="1132" y="39"/>
                  <a:pt x="1132" y="39"/>
                  <a:pt x="1133" y="39"/>
                </a:cubicBezTo>
                <a:cubicBezTo>
                  <a:pt x="1133" y="39"/>
                  <a:pt x="1134" y="39"/>
                  <a:pt x="1134" y="39"/>
                </a:cubicBezTo>
                <a:cubicBezTo>
                  <a:pt x="1135" y="39"/>
                  <a:pt x="1135" y="39"/>
                  <a:pt x="1135" y="39"/>
                </a:cubicBezTo>
                <a:cubicBezTo>
                  <a:pt x="1136" y="39"/>
                  <a:pt x="1136" y="39"/>
                  <a:pt x="1137" y="38"/>
                </a:cubicBezTo>
                <a:cubicBezTo>
                  <a:pt x="1137" y="38"/>
                  <a:pt x="1138" y="38"/>
                  <a:pt x="1138" y="38"/>
                </a:cubicBezTo>
                <a:cubicBezTo>
                  <a:pt x="1138" y="38"/>
                  <a:pt x="1139" y="38"/>
                  <a:pt x="1139" y="38"/>
                </a:cubicBezTo>
                <a:cubicBezTo>
                  <a:pt x="1140" y="37"/>
                  <a:pt x="1141" y="36"/>
                  <a:pt x="1142" y="36"/>
                </a:cubicBezTo>
                <a:cubicBezTo>
                  <a:pt x="1142" y="36"/>
                  <a:pt x="1142" y="35"/>
                  <a:pt x="1143" y="35"/>
                </a:cubicBezTo>
                <a:cubicBezTo>
                  <a:pt x="1143" y="35"/>
                  <a:pt x="1143" y="35"/>
                  <a:pt x="1143" y="35"/>
                </a:cubicBezTo>
                <a:cubicBezTo>
                  <a:pt x="1143" y="34"/>
                  <a:pt x="1143" y="33"/>
                  <a:pt x="1144" y="33"/>
                </a:cubicBezTo>
                <a:cubicBezTo>
                  <a:pt x="1144" y="33"/>
                  <a:pt x="1144" y="33"/>
                  <a:pt x="1144" y="33"/>
                </a:cubicBezTo>
                <a:cubicBezTo>
                  <a:pt x="1144" y="32"/>
                  <a:pt x="1144" y="31"/>
                  <a:pt x="1144" y="30"/>
                </a:cubicBezTo>
                <a:cubicBezTo>
                  <a:pt x="1144" y="29"/>
                  <a:pt x="1144" y="28"/>
                  <a:pt x="1144" y="28"/>
                </a:cubicBezTo>
                <a:cubicBezTo>
                  <a:pt x="1144" y="28"/>
                  <a:pt x="1144" y="27"/>
                  <a:pt x="1144" y="27"/>
                </a:cubicBezTo>
                <a:cubicBezTo>
                  <a:pt x="1144" y="26"/>
                  <a:pt x="1143" y="26"/>
                  <a:pt x="1143" y="26"/>
                </a:cubicBezTo>
                <a:cubicBezTo>
                  <a:pt x="1143" y="25"/>
                  <a:pt x="1143" y="25"/>
                  <a:pt x="1143" y="25"/>
                </a:cubicBezTo>
                <a:cubicBezTo>
                  <a:pt x="1143" y="25"/>
                  <a:pt x="1142" y="24"/>
                  <a:pt x="1142" y="24"/>
                </a:cubicBezTo>
                <a:cubicBezTo>
                  <a:pt x="1142" y="24"/>
                  <a:pt x="1142" y="24"/>
                  <a:pt x="1142" y="24"/>
                </a:cubicBezTo>
                <a:cubicBezTo>
                  <a:pt x="1141" y="23"/>
                  <a:pt x="1141" y="22"/>
                  <a:pt x="1140" y="22"/>
                </a:cubicBezTo>
                <a:cubicBezTo>
                  <a:pt x="1140" y="22"/>
                  <a:pt x="1139" y="21"/>
                  <a:pt x="1139" y="21"/>
                </a:cubicBezTo>
                <a:cubicBezTo>
                  <a:pt x="1138" y="21"/>
                  <a:pt x="1137" y="21"/>
                  <a:pt x="1137" y="20"/>
                </a:cubicBezTo>
                <a:cubicBezTo>
                  <a:pt x="1137" y="20"/>
                  <a:pt x="1137" y="20"/>
                  <a:pt x="1137" y="20"/>
                </a:cubicBezTo>
                <a:cubicBezTo>
                  <a:pt x="1137" y="20"/>
                  <a:pt x="1136" y="20"/>
                  <a:pt x="1136" y="20"/>
                </a:cubicBezTo>
                <a:cubicBezTo>
                  <a:pt x="1136" y="20"/>
                  <a:pt x="1135" y="20"/>
                  <a:pt x="1135" y="20"/>
                </a:cubicBezTo>
                <a:cubicBezTo>
                  <a:pt x="1135" y="20"/>
                  <a:pt x="1134" y="19"/>
                  <a:pt x="1134" y="19"/>
                </a:cubicBezTo>
                <a:cubicBezTo>
                  <a:pt x="1134" y="19"/>
                  <a:pt x="1134" y="20"/>
                  <a:pt x="1133" y="20"/>
                </a:cubicBezTo>
                <a:cubicBezTo>
                  <a:pt x="1133" y="20"/>
                  <a:pt x="1132" y="19"/>
                  <a:pt x="1132" y="19"/>
                </a:cubicBezTo>
                <a:cubicBezTo>
                  <a:pt x="1131" y="19"/>
                  <a:pt x="1131" y="19"/>
                  <a:pt x="1131" y="19"/>
                </a:cubicBezTo>
                <a:cubicBezTo>
                  <a:pt x="1131" y="19"/>
                  <a:pt x="1130" y="19"/>
                  <a:pt x="1130" y="20"/>
                </a:cubicBezTo>
                <a:cubicBezTo>
                  <a:pt x="1130" y="20"/>
                  <a:pt x="1128" y="19"/>
                  <a:pt x="1127" y="20"/>
                </a:cubicBezTo>
                <a:cubicBezTo>
                  <a:pt x="1127" y="19"/>
                  <a:pt x="1127" y="19"/>
                  <a:pt x="1126" y="19"/>
                </a:cubicBezTo>
                <a:cubicBezTo>
                  <a:pt x="1126" y="19"/>
                  <a:pt x="1126" y="19"/>
                  <a:pt x="1126" y="19"/>
                </a:cubicBezTo>
                <a:cubicBezTo>
                  <a:pt x="1126" y="19"/>
                  <a:pt x="1126" y="19"/>
                  <a:pt x="1126" y="19"/>
                </a:cubicBezTo>
                <a:cubicBezTo>
                  <a:pt x="1122" y="19"/>
                  <a:pt x="1122" y="19"/>
                  <a:pt x="1122" y="19"/>
                </a:cubicBezTo>
                <a:cubicBezTo>
                  <a:pt x="1103" y="16"/>
                  <a:pt x="1103" y="16"/>
                  <a:pt x="1103" y="16"/>
                </a:cubicBezTo>
                <a:cubicBezTo>
                  <a:pt x="1098" y="15"/>
                  <a:pt x="1092" y="15"/>
                  <a:pt x="1087" y="14"/>
                </a:cubicBezTo>
                <a:cubicBezTo>
                  <a:pt x="1078" y="13"/>
                  <a:pt x="1067" y="12"/>
                  <a:pt x="1056" y="11"/>
                </a:cubicBezTo>
                <a:cubicBezTo>
                  <a:pt x="1037" y="9"/>
                  <a:pt x="1021" y="8"/>
                  <a:pt x="1005" y="7"/>
                </a:cubicBezTo>
                <a:cubicBezTo>
                  <a:pt x="981" y="5"/>
                  <a:pt x="964" y="4"/>
                  <a:pt x="944" y="3"/>
                </a:cubicBezTo>
                <a:cubicBezTo>
                  <a:pt x="920" y="2"/>
                  <a:pt x="920" y="2"/>
                  <a:pt x="920" y="2"/>
                </a:cubicBezTo>
                <a:cubicBezTo>
                  <a:pt x="898" y="2"/>
                  <a:pt x="898" y="2"/>
                  <a:pt x="898" y="2"/>
                </a:cubicBezTo>
                <a:cubicBezTo>
                  <a:pt x="875" y="1"/>
                  <a:pt x="875" y="1"/>
                  <a:pt x="875" y="1"/>
                </a:cubicBezTo>
                <a:cubicBezTo>
                  <a:pt x="860" y="1"/>
                  <a:pt x="860" y="1"/>
                  <a:pt x="860" y="1"/>
                </a:cubicBezTo>
                <a:cubicBezTo>
                  <a:pt x="844" y="0"/>
                  <a:pt x="844" y="0"/>
                  <a:pt x="844" y="0"/>
                </a:cubicBezTo>
                <a:cubicBezTo>
                  <a:pt x="824" y="0"/>
                  <a:pt x="824" y="0"/>
                  <a:pt x="824" y="0"/>
                </a:cubicBezTo>
                <a:cubicBezTo>
                  <a:pt x="800" y="0"/>
                  <a:pt x="773" y="0"/>
                  <a:pt x="750" y="1"/>
                </a:cubicBezTo>
                <a:cubicBezTo>
                  <a:pt x="708" y="1"/>
                  <a:pt x="671" y="2"/>
                  <a:pt x="622" y="4"/>
                </a:cubicBezTo>
                <a:cubicBezTo>
                  <a:pt x="587" y="6"/>
                  <a:pt x="587" y="6"/>
                  <a:pt x="587" y="6"/>
                </a:cubicBezTo>
                <a:cubicBezTo>
                  <a:pt x="584" y="6"/>
                  <a:pt x="584" y="6"/>
                  <a:pt x="580" y="6"/>
                </a:cubicBezTo>
                <a:cubicBezTo>
                  <a:pt x="554" y="7"/>
                  <a:pt x="527" y="10"/>
                  <a:pt x="500" y="11"/>
                </a:cubicBezTo>
                <a:cubicBezTo>
                  <a:pt x="497" y="12"/>
                  <a:pt x="497" y="12"/>
                  <a:pt x="497" y="12"/>
                </a:cubicBezTo>
                <a:cubicBezTo>
                  <a:pt x="460" y="14"/>
                  <a:pt x="414" y="19"/>
                  <a:pt x="385" y="23"/>
                </a:cubicBezTo>
                <a:cubicBezTo>
                  <a:pt x="363" y="25"/>
                  <a:pt x="337" y="29"/>
                  <a:pt x="309" y="33"/>
                </a:cubicBezTo>
                <a:cubicBezTo>
                  <a:pt x="297" y="35"/>
                  <a:pt x="284" y="37"/>
                  <a:pt x="272" y="39"/>
                </a:cubicBezTo>
                <a:cubicBezTo>
                  <a:pt x="249" y="44"/>
                  <a:pt x="218" y="50"/>
                  <a:pt x="196" y="55"/>
                </a:cubicBezTo>
                <a:cubicBezTo>
                  <a:pt x="176" y="60"/>
                  <a:pt x="176" y="60"/>
                  <a:pt x="176" y="60"/>
                </a:cubicBezTo>
                <a:cubicBezTo>
                  <a:pt x="164" y="63"/>
                  <a:pt x="152" y="66"/>
                  <a:pt x="139" y="69"/>
                </a:cubicBezTo>
                <a:cubicBezTo>
                  <a:pt x="115" y="76"/>
                  <a:pt x="89" y="84"/>
                  <a:pt x="65" y="94"/>
                </a:cubicBezTo>
                <a:cubicBezTo>
                  <a:pt x="53" y="99"/>
                  <a:pt x="41" y="104"/>
                  <a:pt x="30" y="111"/>
                </a:cubicBezTo>
                <a:cubicBezTo>
                  <a:pt x="25" y="114"/>
                  <a:pt x="19" y="118"/>
                  <a:pt x="15" y="122"/>
                </a:cubicBezTo>
                <a:cubicBezTo>
                  <a:pt x="10" y="127"/>
                  <a:pt x="5" y="131"/>
                  <a:pt x="2" y="138"/>
                </a:cubicBezTo>
                <a:cubicBezTo>
                  <a:pt x="1" y="142"/>
                  <a:pt x="0" y="146"/>
                  <a:pt x="0" y="151"/>
                </a:cubicBezTo>
                <a:cubicBezTo>
                  <a:pt x="0" y="155"/>
                  <a:pt x="1" y="159"/>
                  <a:pt x="3" y="163"/>
                </a:cubicBezTo>
                <a:cubicBezTo>
                  <a:pt x="4" y="165"/>
                  <a:pt x="6" y="166"/>
                  <a:pt x="7" y="168"/>
                </a:cubicBezTo>
                <a:cubicBezTo>
                  <a:pt x="8" y="169"/>
                  <a:pt x="10" y="171"/>
                  <a:pt x="11" y="172"/>
                </a:cubicBezTo>
                <a:cubicBezTo>
                  <a:pt x="14" y="175"/>
                  <a:pt x="17" y="177"/>
                  <a:pt x="21" y="179"/>
                </a:cubicBezTo>
                <a:cubicBezTo>
                  <a:pt x="33" y="186"/>
                  <a:pt x="45" y="190"/>
                  <a:pt x="58" y="193"/>
                </a:cubicBezTo>
                <a:cubicBezTo>
                  <a:pt x="70" y="197"/>
                  <a:pt x="83" y="200"/>
                  <a:pt x="95" y="202"/>
                </a:cubicBezTo>
                <a:cubicBezTo>
                  <a:pt x="101" y="203"/>
                  <a:pt x="108" y="204"/>
                  <a:pt x="113" y="205"/>
                </a:cubicBezTo>
                <a:cubicBezTo>
                  <a:pt x="128" y="208"/>
                  <a:pt x="142" y="210"/>
                  <a:pt x="158" y="212"/>
                </a:cubicBezTo>
                <a:cubicBezTo>
                  <a:pt x="197" y="217"/>
                  <a:pt x="236" y="220"/>
                  <a:pt x="272" y="223"/>
                </a:cubicBezTo>
                <a:cubicBezTo>
                  <a:pt x="318" y="226"/>
                  <a:pt x="386" y="230"/>
                  <a:pt x="440" y="232"/>
                </a:cubicBezTo>
                <a:cubicBezTo>
                  <a:pt x="452" y="232"/>
                  <a:pt x="464" y="233"/>
                  <a:pt x="476" y="233"/>
                </a:cubicBezTo>
                <a:cubicBezTo>
                  <a:pt x="515" y="234"/>
                  <a:pt x="564" y="235"/>
                  <a:pt x="605" y="236"/>
                </a:cubicBezTo>
                <a:cubicBezTo>
                  <a:pt x="690" y="237"/>
                  <a:pt x="777" y="235"/>
                  <a:pt x="863" y="231"/>
                </a:cubicBezTo>
                <a:cubicBezTo>
                  <a:pt x="906" y="229"/>
                  <a:pt x="950" y="227"/>
                  <a:pt x="992" y="223"/>
                </a:cubicBezTo>
                <a:cubicBezTo>
                  <a:pt x="1035" y="220"/>
                  <a:pt x="1078" y="216"/>
                  <a:pt x="1120" y="209"/>
                </a:cubicBezTo>
                <a:cubicBezTo>
                  <a:pt x="1133" y="207"/>
                  <a:pt x="1153" y="203"/>
                  <a:pt x="1164" y="200"/>
                </a:cubicBezTo>
                <a:cubicBezTo>
                  <a:pt x="1167" y="200"/>
                  <a:pt x="1174" y="198"/>
                  <a:pt x="1180" y="197"/>
                </a:cubicBezTo>
                <a:cubicBezTo>
                  <a:pt x="1201" y="191"/>
                  <a:pt x="1226" y="184"/>
                  <a:pt x="1252" y="176"/>
                </a:cubicBezTo>
                <a:cubicBezTo>
                  <a:pt x="1259" y="174"/>
                  <a:pt x="1274" y="167"/>
                  <a:pt x="1282" y="162"/>
                </a:cubicBezTo>
                <a:cubicBezTo>
                  <a:pt x="1286" y="160"/>
                  <a:pt x="1277" y="165"/>
                  <a:pt x="1284" y="161"/>
                </a:cubicBezTo>
                <a:cubicBezTo>
                  <a:pt x="1288" y="159"/>
                  <a:pt x="1294" y="155"/>
                  <a:pt x="1301" y="150"/>
                </a:cubicBezTo>
                <a:cubicBezTo>
                  <a:pt x="1304" y="148"/>
                  <a:pt x="1308" y="145"/>
                  <a:pt x="1311" y="141"/>
                </a:cubicBezTo>
                <a:cubicBezTo>
                  <a:pt x="1313" y="139"/>
                  <a:pt x="1315" y="137"/>
                  <a:pt x="1317" y="134"/>
                </a:cubicBezTo>
                <a:cubicBezTo>
                  <a:pt x="1317" y="133"/>
                  <a:pt x="1318" y="132"/>
                  <a:pt x="1319" y="130"/>
                </a:cubicBezTo>
                <a:cubicBezTo>
                  <a:pt x="1319" y="129"/>
                  <a:pt x="1319" y="128"/>
                  <a:pt x="1319" y="127"/>
                </a:cubicBezTo>
                <a:cubicBezTo>
                  <a:pt x="1319" y="126"/>
                  <a:pt x="1319" y="126"/>
                  <a:pt x="1319" y="126"/>
                </a:cubicBezTo>
                <a:close/>
                <a:moveTo>
                  <a:pt x="1104" y="52"/>
                </a:moveTo>
                <a:cubicBezTo>
                  <a:pt x="1102" y="51"/>
                  <a:pt x="1092" y="50"/>
                  <a:pt x="1091" y="50"/>
                </a:cubicBezTo>
                <a:cubicBezTo>
                  <a:pt x="1095" y="50"/>
                  <a:pt x="1103" y="52"/>
                  <a:pt x="1104" y="52"/>
                </a:cubicBezTo>
                <a:close/>
                <a:moveTo>
                  <a:pt x="985" y="52"/>
                </a:moveTo>
                <a:cubicBezTo>
                  <a:pt x="985" y="52"/>
                  <a:pt x="985" y="52"/>
                  <a:pt x="985" y="52"/>
                </a:cubicBezTo>
                <a:cubicBezTo>
                  <a:pt x="985" y="52"/>
                  <a:pt x="985" y="52"/>
                  <a:pt x="985" y="52"/>
                </a:cubicBezTo>
                <a:close/>
                <a:moveTo>
                  <a:pt x="689" y="44"/>
                </a:moveTo>
                <a:cubicBezTo>
                  <a:pt x="689" y="43"/>
                  <a:pt x="688" y="44"/>
                  <a:pt x="688" y="43"/>
                </a:cubicBezTo>
                <a:cubicBezTo>
                  <a:pt x="689" y="43"/>
                  <a:pt x="689" y="43"/>
                  <a:pt x="689" y="43"/>
                </a:cubicBezTo>
                <a:cubicBezTo>
                  <a:pt x="689" y="43"/>
                  <a:pt x="687" y="43"/>
                  <a:pt x="687" y="43"/>
                </a:cubicBezTo>
                <a:cubicBezTo>
                  <a:pt x="687" y="43"/>
                  <a:pt x="688" y="44"/>
                  <a:pt x="688" y="43"/>
                </a:cubicBezTo>
                <a:cubicBezTo>
                  <a:pt x="688" y="43"/>
                  <a:pt x="688" y="43"/>
                  <a:pt x="688" y="44"/>
                </a:cubicBezTo>
                <a:cubicBezTo>
                  <a:pt x="688" y="44"/>
                  <a:pt x="688" y="43"/>
                  <a:pt x="688" y="43"/>
                </a:cubicBezTo>
                <a:cubicBezTo>
                  <a:pt x="688" y="44"/>
                  <a:pt x="688" y="44"/>
                  <a:pt x="688" y="44"/>
                </a:cubicBezTo>
                <a:cubicBezTo>
                  <a:pt x="689" y="44"/>
                  <a:pt x="689" y="44"/>
                  <a:pt x="689" y="44"/>
                </a:cubicBezTo>
                <a:close/>
                <a:moveTo>
                  <a:pt x="1041" y="46"/>
                </a:moveTo>
                <a:cubicBezTo>
                  <a:pt x="1044" y="47"/>
                  <a:pt x="1051" y="47"/>
                  <a:pt x="1053" y="48"/>
                </a:cubicBezTo>
                <a:cubicBezTo>
                  <a:pt x="1049" y="47"/>
                  <a:pt x="1042" y="46"/>
                  <a:pt x="1041" y="46"/>
                </a:cubicBezTo>
                <a:close/>
                <a:moveTo>
                  <a:pt x="689" y="39"/>
                </a:moveTo>
                <a:cubicBezTo>
                  <a:pt x="689" y="39"/>
                  <a:pt x="688" y="39"/>
                  <a:pt x="688" y="39"/>
                </a:cubicBezTo>
                <a:cubicBezTo>
                  <a:pt x="689" y="39"/>
                  <a:pt x="689" y="39"/>
                  <a:pt x="689" y="39"/>
                </a:cubicBezTo>
                <a:close/>
                <a:moveTo>
                  <a:pt x="688" y="45"/>
                </a:moveTo>
                <a:cubicBezTo>
                  <a:pt x="688" y="45"/>
                  <a:pt x="688" y="45"/>
                  <a:pt x="687" y="45"/>
                </a:cubicBezTo>
                <a:cubicBezTo>
                  <a:pt x="688" y="45"/>
                  <a:pt x="688" y="45"/>
                  <a:pt x="688" y="45"/>
                </a:cubicBezTo>
                <a:close/>
                <a:moveTo>
                  <a:pt x="863" y="47"/>
                </a:moveTo>
                <a:cubicBezTo>
                  <a:pt x="849" y="46"/>
                  <a:pt x="839" y="46"/>
                  <a:pt x="830" y="46"/>
                </a:cubicBezTo>
                <a:cubicBezTo>
                  <a:pt x="838" y="46"/>
                  <a:pt x="848" y="46"/>
                  <a:pt x="853" y="47"/>
                </a:cubicBezTo>
                <a:cubicBezTo>
                  <a:pt x="855" y="46"/>
                  <a:pt x="860" y="47"/>
                  <a:pt x="863" y="47"/>
                </a:cubicBezTo>
                <a:close/>
                <a:moveTo>
                  <a:pt x="1279" y="100"/>
                </a:moveTo>
                <a:cubicBezTo>
                  <a:pt x="1276" y="98"/>
                  <a:pt x="1271" y="96"/>
                  <a:pt x="1270" y="96"/>
                </a:cubicBezTo>
                <a:cubicBezTo>
                  <a:pt x="1274" y="98"/>
                  <a:pt x="1277" y="99"/>
                  <a:pt x="1279" y="100"/>
                </a:cubicBezTo>
                <a:close/>
                <a:moveTo>
                  <a:pt x="688" y="39"/>
                </a:moveTo>
                <a:cubicBezTo>
                  <a:pt x="688" y="39"/>
                  <a:pt x="688" y="39"/>
                  <a:pt x="688" y="39"/>
                </a:cubicBezTo>
                <a:cubicBezTo>
                  <a:pt x="688" y="39"/>
                  <a:pt x="688" y="39"/>
                  <a:pt x="688" y="39"/>
                </a:cubicBezTo>
                <a:cubicBezTo>
                  <a:pt x="688" y="39"/>
                  <a:pt x="688" y="39"/>
                  <a:pt x="688" y="39"/>
                </a:cubicBezTo>
                <a:close/>
                <a:moveTo>
                  <a:pt x="688" y="46"/>
                </a:moveTo>
                <a:cubicBezTo>
                  <a:pt x="688" y="46"/>
                  <a:pt x="689" y="46"/>
                  <a:pt x="689" y="46"/>
                </a:cubicBezTo>
                <a:cubicBezTo>
                  <a:pt x="688" y="46"/>
                  <a:pt x="688" y="46"/>
                  <a:pt x="688" y="46"/>
                </a:cubicBezTo>
                <a:close/>
                <a:moveTo>
                  <a:pt x="769" y="37"/>
                </a:moveTo>
                <a:cubicBezTo>
                  <a:pt x="762" y="37"/>
                  <a:pt x="762" y="37"/>
                  <a:pt x="762" y="37"/>
                </a:cubicBezTo>
                <a:cubicBezTo>
                  <a:pt x="761" y="37"/>
                  <a:pt x="762" y="37"/>
                  <a:pt x="763" y="37"/>
                </a:cubicBezTo>
                <a:cubicBezTo>
                  <a:pt x="768" y="37"/>
                  <a:pt x="769" y="37"/>
                  <a:pt x="769" y="37"/>
                </a:cubicBezTo>
                <a:close/>
                <a:moveTo>
                  <a:pt x="923" y="41"/>
                </a:moveTo>
                <a:cubicBezTo>
                  <a:pt x="912" y="40"/>
                  <a:pt x="912" y="40"/>
                  <a:pt x="912" y="40"/>
                </a:cubicBezTo>
                <a:cubicBezTo>
                  <a:pt x="907" y="40"/>
                  <a:pt x="879" y="39"/>
                  <a:pt x="882" y="39"/>
                </a:cubicBezTo>
                <a:cubicBezTo>
                  <a:pt x="899" y="40"/>
                  <a:pt x="924" y="41"/>
                  <a:pt x="938" y="42"/>
                </a:cubicBezTo>
                <a:cubicBezTo>
                  <a:pt x="933" y="41"/>
                  <a:pt x="928" y="41"/>
                  <a:pt x="923" y="41"/>
                </a:cubicBezTo>
                <a:close/>
                <a:moveTo>
                  <a:pt x="926" y="46"/>
                </a:moveTo>
                <a:cubicBezTo>
                  <a:pt x="967" y="48"/>
                  <a:pt x="967" y="48"/>
                  <a:pt x="967" y="48"/>
                </a:cubicBezTo>
                <a:cubicBezTo>
                  <a:pt x="954" y="47"/>
                  <a:pt x="939" y="46"/>
                  <a:pt x="926" y="46"/>
                </a:cubicBezTo>
                <a:close/>
                <a:moveTo>
                  <a:pt x="683" y="48"/>
                </a:moveTo>
                <a:cubicBezTo>
                  <a:pt x="683" y="48"/>
                  <a:pt x="683" y="48"/>
                  <a:pt x="683" y="48"/>
                </a:cubicBezTo>
                <a:close/>
                <a:moveTo>
                  <a:pt x="985" y="52"/>
                </a:moveTo>
                <a:cubicBezTo>
                  <a:pt x="985" y="52"/>
                  <a:pt x="986" y="52"/>
                  <a:pt x="986" y="52"/>
                </a:cubicBezTo>
                <a:cubicBezTo>
                  <a:pt x="986" y="52"/>
                  <a:pt x="985" y="52"/>
                  <a:pt x="985" y="52"/>
                </a:cubicBezTo>
                <a:close/>
                <a:moveTo>
                  <a:pt x="687" y="40"/>
                </a:moveTo>
                <a:cubicBezTo>
                  <a:pt x="687" y="40"/>
                  <a:pt x="687" y="40"/>
                  <a:pt x="687" y="40"/>
                </a:cubicBezTo>
                <a:cubicBezTo>
                  <a:pt x="687" y="40"/>
                  <a:pt x="687" y="40"/>
                  <a:pt x="687" y="40"/>
                </a:cubicBezTo>
                <a:close/>
                <a:moveTo>
                  <a:pt x="687" y="41"/>
                </a:moveTo>
                <a:cubicBezTo>
                  <a:pt x="687" y="41"/>
                  <a:pt x="687" y="41"/>
                  <a:pt x="687" y="41"/>
                </a:cubicBezTo>
                <a:cubicBezTo>
                  <a:pt x="687" y="41"/>
                  <a:pt x="687" y="41"/>
                  <a:pt x="687" y="41"/>
                </a:cubicBezTo>
                <a:close/>
                <a:moveTo>
                  <a:pt x="689" y="38"/>
                </a:move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90" y="38"/>
                  <a:pt x="690" y="38"/>
                </a:cubicBezTo>
                <a:cubicBezTo>
                  <a:pt x="689" y="38"/>
                  <a:pt x="689" y="38"/>
                  <a:pt x="689" y="38"/>
                </a:cubicBezTo>
                <a:close/>
                <a:moveTo>
                  <a:pt x="689" y="45"/>
                </a:moveTo>
                <a:cubicBezTo>
                  <a:pt x="689" y="44"/>
                  <a:pt x="689" y="45"/>
                  <a:pt x="689" y="45"/>
                </a:cubicBezTo>
                <a:cubicBezTo>
                  <a:pt x="689" y="45"/>
                  <a:pt x="689" y="45"/>
                  <a:pt x="689" y="45"/>
                </a:cubicBezTo>
                <a:close/>
                <a:moveTo>
                  <a:pt x="688" y="39"/>
                </a:moveTo>
                <a:cubicBezTo>
                  <a:pt x="688" y="39"/>
                  <a:pt x="687" y="38"/>
                  <a:pt x="687" y="39"/>
                </a:cubicBezTo>
                <a:cubicBezTo>
                  <a:pt x="687" y="39"/>
                  <a:pt x="688" y="39"/>
                  <a:pt x="688" y="39"/>
                </a:cubicBezTo>
                <a:close/>
                <a:moveTo>
                  <a:pt x="688" y="41"/>
                </a:moveTo>
                <a:cubicBezTo>
                  <a:pt x="688" y="41"/>
                  <a:pt x="688" y="41"/>
                  <a:pt x="688" y="41"/>
                </a:cubicBezTo>
                <a:cubicBezTo>
                  <a:pt x="688" y="41"/>
                  <a:pt x="688" y="41"/>
                  <a:pt x="688" y="41"/>
                </a:cubicBezTo>
                <a:cubicBezTo>
                  <a:pt x="687" y="41"/>
                  <a:pt x="688" y="41"/>
                  <a:pt x="688" y="41"/>
                </a:cubicBezTo>
                <a:close/>
                <a:moveTo>
                  <a:pt x="699" y="40"/>
                </a:moveTo>
                <a:cubicBezTo>
                  <a:pt x="689" y="41"/>
                  <a:pt x="689" y="41"/>
                  <a:pt x="689" y="41"/>
                </a:cubicBezTo>
                <a:cubicBezTo>
                  <a:pt x="689" y="41"/>
                  <a:pt x="688" y="41"/>
                  <a:pt x="688" y="41"/>
                </a:cubicBezTo>
                <a:cubicBezTo>
                  <a:pt x="688" y="41"/>
                  <a:pt x="689" y="41"/>
                  <a:pt x="689" y="41"/>
                </a:cubicBezTo>
                <a:cubicBezTo>
                  <a:pt x="689" y="41"/>
                  <a:pt x="689" y="41"/>
                  <a:pt x="689" y="41"/>
                </a:cubicBezTo>
                <a:lnTo>
                  <a:pt x="699" y="40"/>
                </a:lnTo>
                <a:close/>
                <a:moveTo>
                  <a:pt x="688" y="41"/>
                </a:moveTo>
                <a:cubicBezTo>
                  <a:pt x="688" y="41"/>
                  <a:pt x="688" y="41"/>
                  <a:pt x="688" y="41"/>
                </a:cubicBezTo>
                <a:cubicBezTo>
                  <a:pt x="688" y="41"/>
                  <a:pt x="688" y="41"/>
                  <a:pt x="688" y="41"/>
                </a:cubicBezTo>
                <a:cubicBezTo>
                  <a:pt x="688" y="41"/>
                  <a:pt x="688" y="41"/>
                  <a:pt x="688" y="41"/>
                </a:cubicBezTo>
                <a:close/>
              </a:path>
            </a:pathLst>
          </a:custGeom>
          <a:solidFill>
            <a:schemeClr val="accent6"/>
          </a:solidFill>
          <a:ln>
            <a:noFill/>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3" name="Freeform 32"/>
          <p:cNvSpPr>
            <a:spLocks noEditPoints="1"/>
          </p:cNvSpPr>
          <p:nvPr/>
        </p:nvSpPr>
        <p:spPr bwMode="auto">
          <a:xfrm>
            <a:off x="3494140" y="1657168"/>
            <a:ext cx="458735" cy="226030"/>
          </a:xfrm>
          <a:custGeom>
            <a:avLst/>
            <a:gdLst>
              <a:gd name="T0" fmla="*/ 685 w 1319"/>
              <a:gd name="T1" fmla="*/ 39 h 237"/>
              <a:gd name="T2" fmla="*/ 684 w 1319"/>
              <a:gd name="T3" fmla="*/ 48 h 237"/>
              <a:gd name="T4" fmla="*/ 686 w 1319"/>
              <a:gd name="T5" fmla="*/ 40 h 237"/>
              <a:gd name="T6" fmla="*/ 689 w 1319"/>
              <a:gd name="T7" fmla="*/ 38 h 237"/>
              <a:gd name="T8" fmla="*/ 1030 w 1319"/>
              <a:gd name="T9" fmla="*/ 43 h 237"/>
              <a:gd name="T10" fmla="*/ 1319 w 1319"/>
              <a:gd name="T11" fmla="*/ 126 h 237"/>
              <a:gd name="T12" fmla="*/ 1278 w 1319"/>
              <a:gd name="T13" fmla="*/ 85 h 237"/>
              <a:gd name="T14" fmla="*/ 1098 w 1319"/>
              <a:gd name="T15" fmla="*/ 53 h 237"/>
              <a:gd name="T16" fmla="*/ 927 w 1319"/>
              <a:gd name="T17" fmla="*/ 38 h 237"/>
              <a:gd name="T18" fmla="*/ 835 w 1319"/>
              <a:gd name="T19" fmla="*/ 36 h 237"/>
              <a:gd name="T20" fmla="*/ 809 w 1319"/>
              <a:gd name="T21" fmla="*/ 36 h 237"/>
              <a:gd name="T22" fmla="*/ 927 w 1319"/>
              <a:gd name="T23" fmla="*/ 39 h 237"/>
              <a:gd name="T24" fmla="*/ 906 w 1319"/>
              <a:gd name="T25" fmla="*/ 40 h 237"/>
              <a:gd name="T26" fmla="*/ 954 w 1319"/>
              <a:gd name="T27" fmla="*/ 43 h 237"/>
              <a:gd name="T28" fmla="*/ 718 w 1319"/>
              <a:gd name="T29" fmla="*/ 40 h 237"/>
              <a:gd name="T30" fmla="*/ 1084 w 1319"/>
              <a:gd name="T31" fmla="*/ 57 h 237"/>
              <a:gd name="T32" fmla="*/ 954 w 1319"/>
              <a:gd name="T33" fmla="*/ 48 h 237"/>
              <a:gd name="T34" fmla="*/ 688 w 1319"/>
              <a:gd name="T35" fmla="*/ 45 h 237"/>
              <a:gd name="T36" fmla="*/ 692 w 1319"/>
              <a:gd name="T37" fmla="*/ 45 h 237"/>
              <a:gd name="T38" fmla="*/ 941 w 1319"/>
              <a:gd name="T39" fmla="*/ 49 h 237"/>
              <a:gd name="T40" fmla="*/ 1142 w 1319"/>
              <a:gd name="T41" fmla="*/ 69 h 237"/>
              <a:gd name="T42" fmla="*/ 1291 w 1319"/>
              <a:gd name="T43" fmla="*/ 105 h 237"/>
              <a:gd name="T44" fmla="*/ 1300 w 1319"/>
              <a:gd name="T45" fmla="*/ 134 h 237"/>
              <a:gd name="T46" fmla="*/ 1171 w 1319"/>
              <a:gd name="T47" fmla="*/ 185 h 237"/>
              <a:gd name="T48" fmla="*/ 765 w 1319"/>
              <a:gd name="T49" fmla="*/ 221 h 237"/>
              <a:gd name="T50" fmla="*/ 244 w 1319"/>
              <a:gd name="T51" fmla="*/ 206 h 237"/>
              <a:gd name="T52" fmla="*/ 14 w 1319"/>
              <a:gd name="T53" fmla="*/ 149 h 237"/>
              <a:gd name="T54" fmla="*/ 350 w 1319"/>
              <a:gd name="T55" fmla="*/ 42 h 237"/>
              <a:gd name="T56" fmla="*/ 774 w 1319"/>
              <a:gd name="T57" fmla="*/ 16 h 237"/>
              <a:gd name="T58" fmla="*/ 1123 w 1319"/>
              <a:gd name="T59" fmla="*/ 36 h 237"/>
              <a:gd name="T60" fmla="*/ 1130 w 1319"/>
              <a:gd name="T61" fmla="*/ 38 h 237"/>
              <a:gd name="T62" fmla="*/ 1137 w 1319"/>
              <a:gd name="T63" fmla="*/ 38 h 237"/>
              <a:gd name="T64" fmla="*/ 1144 w 1319"/>
              <a:gd name="T65" fmla="*/ 33 h 237"/>
              <a:gd name="T66" fmla="*/ 1143 w 1319"/>
              <a:gd name="T67" fmla="*/ 25 h 237"/>
              <a:gd name="T68" fmla="*/ 1137 w 1319"/>
              <a:gd name="T69" fmla="*/ 20 h 237"/>
              <a:gd name="T70" fmla="*/ 1131 w 1319"/>
              <a:gd name="T71" fmla="*/ 19 h 237"/>
              <a:gd name="T72" fmla="*/ 1122 w 1319"/>
              <a:gd name="T73" fmla="*/ 19 h 237"/>
              <a:gd name="T74" fmla="*/ 920 w 1319"/>
              <a:gd name="T75" fmla="*/ 2 h 237"/>
              <a:gd name="T76" fmla="*/ 750 w 1319"/>
              <a:gd name="T77" fmla="*/ 1 h 237"/>
              <a:gd name="T78" fmla="*/ 385 w 1319"/>
              <a:gd name="T79" fmla="*/ 23 h 237"/>
              <a:gd name="T80" fmla="*/ 65 w 1319"/>
              <a:gd name="T81" fmla="*/ 94 h 237"/>
              <a:gd name="T82" fmla="*/ 7 w 1319"/>
              <a:gd name="T83" fmla="*/ 168 h 237"/>
              <a:gd name="T84" fmla="*/ 158 w 1319"/>
              <a:gd name="T85" fmla="*/ 212 h 237"/>
              <a:gd name="T86" fmla="*/ 992 w 1319"/>
              <a:gd name="T87" fmla="*/ 223 h 237"/>
              <a:gd name="T88" fmla="*/ 1284 w 1319"/>
              <a:gd name="T89" fmla="*/ 161 h 237"/>
              <a:gd name="T90" fmla="*/ 1319 w 1319"/>
              <a:gd name="T91" fmla="*/ 126 h 237"/>
              <a:gd name="T92" fmla="*/ 985 w 1319"/>
              <a:gd name="T93" fmla="*/ 52 h 237"/>
              <a:gd name="T94" fmla="*/ 688 w 1319"/>
              <a:gd name="T95" fmla="*/ 44 h 237"/>
              <a:gd name="T96" fmla="*/ 1041 w 1319"/>
              <a:gd name="T97" fmla="*/ 46 h 237"/>
              <a:gd name="T98" fmla="*/ 688 w 1319"/>
              <a:gd name="T99" fmla="*/ 45 h 237"/>
              <a:gd name="T100" fmla="*/ 1270 w 1319"/>
              <a:gd name="T101" fmla="*/ 96 h 237"/>
              <a:gd name="T102" fmla="*/ 688 w 1319"/>
              <a:gd name="T103" fmla="*/ 46 h 237"/>
              <a:gd name="T104" fmla="*/ 769 w 1319"/>
              <a:gd name="T105" fmla="*/ 37 h 237"/>
              <a:gd name="T106" fmla="*/ 926 w 1319"/>
              <a:gd name="T107" fmla="*/ 46 h 237"/>
              <a:gd name="T108" fmla="*/ 986 w 1319"/>
              <a:gd name="T109" fmla="*/ 52 h 237"/>
              <a:gd name="T110" fmla="*/ 687 w 1319"/>
              <a:gd name="T111" fmla="*/ 41 h 237"/>
              <a:gd name="T112" fmla="*/ 689 w 1319"/>
              <a:gd name="T113" fmla="*/ 38 h 237"/>
              <a:gd name="T114" fmla="*/ 689 w 1319"/>
              <a:gd name="T115" fmla="*/ 45 h 237"/>
              <a:gd name="T116" fmla="*/ 688 w 1319"/>
              <a:gd name="T117" fmla="*/ 41 h 237"/>
              <a:gd name="T118" fmla="*/ 689 w 1319"/>
              <a:gd name="T119" fmla="*/ 41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19" h="237">
                <a:moveTo>
                  <a:pt x="686" y="40"/>
                </a:moveTo>
                <a:cubicBezTo>
                  <a:pt x="686" y="40"/>
                  <a:pt x="686" y="40"/>
                  <a:pt x="686" y="40"/>
                </a:cubicBezTo>
                <a:cubicBezTo>
                  <a:pt x="686" y="40"/>
                  <a:pt x="685" y="40"/>
                  <a:pt x="684" y="40"/>
                </a:cubicBezTo>
                <a:cubicBezTo>
                  <a:pt x="684" y="40"/>
                  <a:pt x="684" y="40"/>
                  <a:pt x="684" y="40"/>
                </a:cubicBezTo>
                <a:cubicBezTo>
                  <a:pt x="684" y="40"/>
                  <a:pt x="684" y="40"/>
                  <a:pt x="683" y="40"/>
                </a:cubicBezTo>
                <a:cubicBezTo>
                  <a:pt x="684" y="39"/>
                  <a:pt x="685" y="40"/>
                  <a:pt x="685" y="39"/>
                </a:cubicBezTo>
                <a:cubicBezTo>
                  <a:pt x="685" y="39"/>
                  <a:pt x="685" y="39"/>
                  <a:pt x="685" y="39"/>
                </a:cubicBezTo>
                <a:cubicBezTo>
                  <a:pt x="686" y="39"/>
                  <a:pt x="687" y="39"/>
                  <a:pt x="688" y="39"/>
                </a:cubicBezTo>
                <a:cubicBezTo>
                  <a:pt x="687" y="40"/>
                  <a:pt x="686" y="39"/>
                  <a:pt x="686" y="40"/>
                </a:cubicBezTo>
                <a:close/>
                <a:moveTo>
                  <a:pt x="684" y="48"/>
                </a:moveTo>
                <a:cubicBezTo>
                  <a:pt x="685" y="48"/>
                  <a:pt x="685" y="48"/>
                  <a:pt x="685" y="48"/>
                </a:cubicBezTo>
                <a:cubicBezTo>
                  <a:pt x="685" y="48"/>
                  <a:pt x="684" y="48"/>
                  <a:pt x="684" y="48"/>
                </a:cubicBezTo>
                <a:close/>
                <a:moveTo>
                  <a:pt x="685" y="46"/>
                </a:moveTo>
                <a:cubicBezTo>
                  <a:pt x="685" y="46"/>
                  <a:pt x="685" y="46"/>
                  <a:pt x="685" y="46"/>
                </a:cubicBezTo>
                <a:cubicBezTo>
                  <a:pt x="685" y="46"/>
                  <a:pt x="685" y="46"/>
                  <a:pt x="685" y="46"/>
                </a:cubicBezTo>
                <a:close/>
                <a:moveTo>
                  <a:pt x="686" y="40"/>
                </a:moveTo>
                <a:cubicBezTo>
                  <a:pt x="686" y="40"/>
                  <a:pt x="687" y="40"/>
                  <a:pt x="687" y="40"/>
                </a:cubicBezTo>
                <a:cubicBezTo>
                  <a:pt x="686" y="40"/>
                  <a:pt x="686" y="40"/>
                  <a:pt x="686" y="40"/>
                </a:cubicBezTo>
                <a:cubicBezTo>
                  <a:pt x="686" y="40"/>
                  <a:pt x="686" y="40"/>
                  <a:pt x="686" y="40"/>
                </a:cubicBezTo>
                <a:close/>
                <a:moveTo>
                  <a:pt x="686" y="43"/>
                </a:moveTo>
                <a:cubicBezTo>
                  <a:pt x="686" y="44"/>
                  <a:pt x="686" y="43"/>
                  <a:pt x="686" y="43"/>
                </a:cubicBezTo>
                <a:close/>
                <a:moveTo>
                  <a:pt x="689" y="38"/>
                </a:moveTo>
                <a:cubicBezTo>
                  <a:pt x="688" y="38"/>
                  <a:pt x="688" y="38"/>
                  <a:pt x="688" y="39"/>
                </a:cubicBezTo>
                <a:cubicBezTo>
                  <a:pt x="688" y="39"/>
                  <a:pt x="689" y="39"/>
                  <a:pt x="689" y="38"/>
                </a:cubicBezTo>
                <a:close/>
                <a:moveTo>
                  <a:pt x="685" y="46"/>
                </a:moveTo>
                <a:cubicBezTo>
                  <a:pt x="685" y="46"/>
                  <a:pt x="685" y="46"/>
                  <a:pt x="685" y="46"/>
                </a:cubicBezTo>
                <a:close/>
                <a:moveTo>
                  <a:pt x="685" y="45"/>
                </a:moveTo>
                <a:cubicBezTo>
                  <a:pt x="685" y="45"/>
                  <a:pt x="685" y="45"/>
                  <a:pt x="685" y="45"/>
                </a:cubicBezTo>
                <a:cubicBezTo>
                  <a:pt x="685" y="45"/>
                  <a:pt x="685" y="45"/>
                  <a:pt x="685" y="45"/>
                </a:cubicBezTo>
                <a:close/>
                <a:moveTo>
                  <a:pt x="1030" y="43"/>
                </a:moveTo>
                <a:cubicBezTo>
                  <a:pt x="1023" y="42"/>
                  <a:pt x="1012" y="41"/>
                  <a:pt x="1009" y="41"/>
                </a:cubicBezTo>
                <a:cubicBezTo>
                  <a:pt x="1019" y="42"/>
                  <a:pt x="1026" y="43"/>
                  <a:pt x="1030" y="43"/>
                </a:cubicBezTo>
                <a:close/>
                <a:moveTo>
                  <a:pt x="1122" y="54"/>
                </a:moveTo>
                <a:cubicBezTo>
                  <a:pt x="1109" y="53"/>
                  <a:pt x="1109" y="53"/>
                  <a:pt x="1109" y="53"/>
                </a:cubicBezTo>
                <a:cubicBezTo>
                  <a:pt x="1108" y="53"/>
                  <a:pt x="1118" y="54"/>
                  <a:pt x="1122" y="54"/>
                </a:cubicBezTo>
                <a:close/>
                <a:moveTo>
                  <a:pt x="1319" y="126"/>
                </a:moveTo>
                <a:cubicBezTo>
                  <a:pt x="1319" y="125"/>
                  <a:pt x="1319" y="125"/>
                  <a:pt x="1319" y="125"/>
                </a:cubicBezTo>
                <a:cubicBezTo>
                  <a:pt x="1319" y="124"/>
                  <a:pt x="1319" y="124"/>
                  <a:pt x="1319" y="124"/>
                </a:cubicBezTo>
                <a:cubicBezTo>
                  <a:pt x="1319" y="118"/>
                  <a:pt x="1316" y="112"/>
                  <a:pt x="1313" y="108"/>
                </a:cubicBezTo>
                <a:cubicBezTo>
                  <a:pt x="1309" y="103"/>
                  <a:pt x="1305" y="100"/>
                  <a:pt x="1301" y="97"/>
                </a:cubicBezTo>
                <a:cubicBezTo>
                  <a:pt x="1293" y="91"/>
                  <a:pt x="1285" y="88"/>
                  <a:pt x="1279" y="86"/>
                </a:cubicBezTo>
                <a:cubicBezTo>
                  <a:pt x="1280" y="86"/>
                  <a:pt x="1280" y="86"/>
                  <a:pt x="1278" y="85"/>
                </a:cubicBezTo>
                <a:cubicBezTo>
                  <a:pt x="1272" y="83"/>
                  <a:pt x="1269" y="82"/>
                  <a:pt x="1262" y="80"/>
                </a:cubicBezTo>
                <a:cubicBezTo>
                  <a:pt x="1239" y="73"/>
                  <a:pt x="1219" y="70"/>
                  <a:pt x="1199" y="67"/>
                </a:cubicBezTo>
                <a:cubicBezTo>
                  <a:pt x="1180" y="64"/>
                  <a:pt x="1162" y="61"/>
                  <a:pt x="1142" y="58"/>
                </a:cubicBezTo>
                <a:cubicBezTo>
                  <a:pt x="1137" y="58"/>
                  <a:pt x="1123" y="55"/>
                  <a:pt x="1119" y="55"/>
                </a:cubicBezTo>
                <a:cubicBezTo>
                  <a:pt x="1126" y="56"/>
                  <a:pt x="1135" y="57"/>
                  <a:pt x="1134" y="57"/>
                </a:cubicBezTo>
                <a:cubicBezTo>
                  <a:pt x="1122" y="56"/>
                  <a:pt x="1106" y="54"/>
                  <a:pt x="1098" y="53"/>
                </a:cubicBezTo>
                <a:cubicBezTo>
                  <a:pt x="1083" y="51"/>
                  <a:pt x="1076" y="50"/>
                  <a:pt x="1062" y="49"/>
                </a:cubicBezTo>
                <a:cubicBezTo>
                  <a:pt x="1059" y="48"/>
                  <a:pt x="1065" y="49"/>
                  <a:pt x="1058" y="48"/>
                </a:cubicBezTo>
                <a:cubicBezTo>
                  <a:pt x="1037" y="46"/>
                  <a:pt x="1027" y="45"/>
                  <a:pt x="1008" y="43"/>
                </a:cubicBezTo>
                <a:cubicBezTo>
                  <a:pt x="1003" y="43"/>
                  <a:pt x="980" y="41"/>
                  <a:pt x="974" y="41"/>
                </a:cubicBezTo>
                <a:cubicBezTo>
                  <a:pt x="968" y="40"/>
                  <a:pt x="980" y="41"/>
                  <a:pt x="975" y="41"/>
                </a:cubicBezTo>
                <a:cubicBezTo>
                  <a:pt x="927" y="38"/>
                  <a:pt x="927" y="38"/>
                  <a:pt x="927" y="38"/>
                </a:cubicBezTo>
                <a:cubicBezTo>
                  <a:pt x="923" y="38"/>
                  <a:pt x="920" y="38"/>
                  <a:pt x="914" y="38"/>
                </a:cubicBezTo>
                <a:cubicBezTo>
                  <a:pt x="909" y="37"/>
                  <a:pt x="915" y="37"/>
                  <a:pt x="908" y="37"/>
                </a:cubicBezTo>
                <a:cubicBezTo>
                  <a:pt x="902" y="37"/>
                  <a:pt x="913" y="38"/>
                  <a:pt x="912" y="38"/>
                </a:cubicBezTo>
                <a:cubicBezTo>
                  <a:pt x="903" y="37"/>
                  <a:pt x="905" y="38"/>
                  <a:pt x="900" y="38"/>
                </a:cubicBezTo>
                <a:cubicBezTo>
                  <a:pt x="888" y="37"/>
                  <a:pt x="880" y="37"/>
                  <a:pt x="869" y="37"/>
                </a:cubicBezTo>
                <a:cubicBezTo>
                  <a:pt x="835" y="36"/>
                  <a:pt x="835" y="36"/>
                  <a:pt x="835" y="36"/>
                </a:cubicBezTo>
                <a:cubicBezTo>
                  <a:pt x="811" y="36"/>
                  <a:pt x="811" y="36"/>
                  <a:pt x="811" y="36"/>
                </a:cubicBezTo>
                <a:cubicBezTo>
                  <a:pt x="786" y="36"/>
                  <a:pt x="786" y="36"/>
                  <a:pt x="786" y="36"/>
                </a:cubicBezTo>
                <a:cubicBezTo>
                  <a:pt x="781" y="36"/>
                  <a:pt x="790" y="36"/>
                  <a:pt x="782" y="36"/>
                </a:cubicBezTo>
                <a:cubicBezTo>
                  <a:pt x="749" y="36"/>
                  <a:pt x="716" y="37"/>
                  <a:pt x="692" y="38"/>
                </a:cubicBezTo>
                <a:cubicBezTo>
                  <a:pt x="729" y="36"/>
                  <a:pt x="757" y="36"/>
                  <a:pt x="790" y="36"/>
                </a:cubicBezTo>
                <a:cubicBezTo>
                  <a:pt x="795" y="36"/>
                  <a:pt x="804" y="36"/>
                  <a:pt x="809" y="36"/>
                </a:cubicBezTo>
                <a:cubicBezTo>
                  <a:pt x="811" y="36"/>
                  <a:pt x="804" y="36"/>
                  <a:pt x="811" y="36"/>
                </a:cubicBezTo>
                <a:cubicBezTo>
                  <a:pt x="818" y="36"/>
                  <a:pt x="818" y="36"/>
                  <a:pt x="818" y="36"/>
                </a:cubicBezTo>
                <a:cubicBezTo>
                  <a:pt x="814" y="36"/>
                  <a:pt x="821" y="36"/>
                  <a:pt x="823" y="37"/>
                </a:cubicBezTo>
                <a:cubicBezTo>
                  <a:pt x="851" y="37"/>
                  <a:pt x="873" y="37"/>
                  <a:pt x="898" y="38"/>
                </a:cubicBezTo>
                <a:cubicBezTo>
                  <a:pt x="902" y="38"/>
                  <a:pt x="894" y="38"/>
                  <a:pt x="900" y="38"/>
                </a:cubicBezTo>
                <a:cubicBezTo>
                  <a:pt x="927" y="39"/>
                  <a:pt x="927" y="39"/>
                  <a:pt x="927" y="39"/>
                </a:cubicBezTo>
                <a:cubicBezTo>
                  <a:pt x="930" y="40"/>
                  <a:pt x="937" y="40"/>
                  <a:pt x="933" y="40"/>
                </a:cubicBezTo>
                <a:cubicBezTo>
                  <a:pt x="901" y="38"/>
                  <a:pt x="856" y="37"/>
                  <a:pt x="817" y="37"/>
                </a:cubicBezTo>
                <a:cubicBezTo>
                  <a:pt x="806" y="37"/>
                  <a:pt x="793" y="37"/>
                  <a:pt x="787" y="37"/>
                </a:cubicBezTo>
                <a:cubicBezTo>
                  <a:pt x="804" y="37"/>
                  <a:pt x="818" y="37"/>
                  <a:pt x="833" y="38"/>
                </a:cubicBezTo>
                <a:cubicBezTo>
                  <a:pt x="853" y="38"/>
                  <a:pt x="874" y="38"/>
                  <a:pt x="893" y="39"/>
                </a:cubicBezTo>
                <a:cubicBezTo>
                  <a:pt x="906" y="40"/>
                  <a:pt x="906" y="40"/>
                  <a:pt x="906" y="40"/>
                </a:cubicBezTo>
                <a:cubicBezTo>
                  <a:pt x="920" y="40"/>
                  <a:pt x="920" y="40"/>
                  <a:pt x="920" y="40"/>
                </a:cubicBezTo>
                <a:cubicBezTo>
                  <a:pt x="929" y="41"/>
                  <a:pt x="929" y="41"/>
                  <a:pt x="929" y="41"/>
                </a:cubicBezTo>
                <a:cubicBezTo>
                  <a:pt x="937" y="41"/>
                  <a:pt x="944" y="41"/>
                  <a:pt x="953" y="42"/>
                </a:cubicBezTo>
                <a:cubicBezTo>
                  <a:pt x="968" y="43"/>
                  <a:pt x="983" y="44"/>
                  <a:pt x="999" y="46"/>
                </a:cubicBezTo>
                <a:cubicBezTo>
                  <a:pt x="1002" y="46"/>
                  <a:pt x="1001" y="46"/>
                  <a:pt x="997" y="46"/>
                </a:cubicBezTo>
                <a:cubicBezTo>
                  <a:pt x="977" y="44"/>
                  <a:pt x="974" y="44"/>
                  <a:pt x="954" y="43"/>
                </a:cubicBezTo>
                <a:cubicBezTo>
                  <a:pt x="956" y="43"/>
                  <a:pt x="958" y="43"/>
                  <a:pt x="957" y="43"/>
                </a:cubicBezTo>
                <a:cubicBezTo>
                  <a:pt x="951" y="43"/>
                  <a:pt x="949" y="42"/>
                  <a:pt x="945" y="42"/>
                </a:cubicBezTo>
                <a:cubicBezTo>
                  <a:pt x="960" y="43"/>
                  <a:pt x="958" y="43"/>
                  <a:pt x="953" y="43"/>
                </a:cubicBezTo>
                <a:cubicBezTo>
                  <a:pt x="916" y="41"/>
                  <a:pt x="870" y="39"/>
                  <a:pt x="840" y="39"/>
                </a:cubicBezTo>
                <a:cubicBezTo>
                  <a:pt x="836" y="39"/>
                  <a:pt x="834" y="39"/>
                  <a:pt x="829" y="39"/>
                </a:cubicBezTo>
                <a:cubicBezTo>
                  <a:pt x="794" y="38"/>
                  <a:pt x="755" y="38"/>
                  <a:pt x="718" y="40"/>
                </a:cubicBezTo>
                <a:cubicBezTo>
                  <a:pt x="761" y="39"/>
                  <a:pt x="805" y="38"/>
                  <a:pt x="854" y="39"/>
                </a:cubicBezTo>
                <a:cubicBezTo>
                  <a:pt x="856" y="39"/>
                  <a:pt x="854" y="39"/>
                  <a:pt x="859" y="40"/>
                </a:cubicBezTo>
                <a:cubicBezTo>
                  <a:pt x="880" y="40"/>
                  <a:pt x="904" y="41"/>
                  <a:pt x="920" y="42"/>
                </a:cubicBezTo>
                <a:cubicBezTo>
                  <a:pt x="941" y="44"/>
                  <a:pt x="941" y="44"/>
                  <a:pt x="941" y="44"/>
                </a:cubicBezTo>
                <a:cubicBezTo>
                  <a:pt x="993" y="47"/>
                  <a:pt x="1030" y="51"/>
                  <a:pt x="1079" y="57"/>
                </a:cubicBezTo>
                <a:cubicBezTo>
                  <a:pt x="1079" y="57"/>
                  <a:pt x="1082" y="57"/>
                  <a:pt x="1084" y="57"/>
                </a:cubicBezTo>
                <a:cubicBezTo>
                  <a:pt x="1073" y="57"/>
                  <a:pt x="1073" y="57"/>
                  <a:pt x="1073" y="57"/>
                </a:cubicBezTo>
                <a:cubicBezTo>
                  <a:pt x="1049" y="54"/>
                  <a:pt x="1049" y="54"/>
                  <a:pt x="1049" y="54"/>
                </a:cubicBezTo>
                <a:cubicBezTo>
                  <a:pt x="1008" y="50"/>
                  <a:pt x="950" y="45"/>
                  <a:pt x="898" y="43"/>
                </a:cubicBezTo>
                <a:cubicBezTo>
                  <a:pt x="892" y="43"/>
                  <a:pt x="897" y="43"/>
                  <a:pt x="901" y="44"/>
                </a:cubicBezTo>
                <a:cubicBezTo>
                  <a:pt x="926" y="45"/>
                  <a:pt x="948" y="46"/>
                  <a:pt x="975" y="48"/>
                </a:cubicBezTo>
                <a:cubicBezTo>
                  <a:pt x="984" y="50"/>
                  <a:pt x="974" y="49"/>
                  <a:pt x="954" y="48"/>
                </a:cubicBezTo>
                <a:cubicBezTo>
                  <a:pt x="937" y="47"/>
                  <a:pt x="914" y="45"/>
                  <a:pt x="893" y="45"/>
                </a:cubicBezTo>
                <a:cubicBezTo>
                  <a:pt x="871" y="44"/>
                  <a:pt x="851" y="43"/>
                  <a:pt x="841" y="43"/>
                </a:cubicBezTo>
                <a:cubicBezTo>
                  <a:pt x="791" y="42"/>
                  <a:pt x="742" y="43"/>
                  <a:pt x="693" y="45"/>
                </a:cubicBezTo>
                <a:cubicBezTo>
                  <a:pt x="689" y="45"/>
                  <a:pt x="689" y="45"/>
                  <a:pt x="689" y="45"/>
                </a:cubicBezTo>
                <a:cubicBezTo>
                  <a:pt x="689" y="45"/>
                  <a:pt x="689" y="45"/>
                  <a:pt x="689" y="45"/>
                </a:cubicBezTo>
                <a:cubicBezTo>
                  <a:pt x="688" y="45"/>
                  <a:pt x="688" y="45"/>
                  <a:pt x="688" y="45"/>
                </a:cubicBezTo>
                <a:cubicBezTo>
                  <a:pt x="686" y="45"/>
                  <a:pt x="686" y="45"/>
                  <a:pt x="686" y="45"/>
                </a:cubicBezTo>
                <a:cubicBezTo>
                  <a:pt x="686" y="45"/>
                  <a:pt x="687" y="45"/>
                  <a:pt x="688" y="45"/>
                </a:cubicBezTo>
                <a:cubicBezTo>
                  <a:pt x="689" y="45"/>
                  <a:pt x="689" y="45"/>
                  <a:pt x="689" y="45"/>
                </a:cubicBezTo>
                <a:cubicBezTo>
                  <a:pt x="689" y="45"/>
                  <a:pt x="689" y="45"/>
                  <a:pt x="689" y="45"/>
                </a:cubicBezTo>
                <a:cubicBezTo>
                  <a:pt x="689" y="45"/>
                  <a:pt x="689" y="45"/>
                  <a:pt x="689" y="45"/>
                </a:cubicBezTo>
                <a:cubicBezTo>
                  <a:pt x="692" y="45"/>
                  <a:pt x="692" y="45"/>
                  <a:pt x="692" y="45"/>
                </a:cubicBezTo>
                <a:cubicBezTo>
                  <a:pt x="701" y="45"/>
                  <a:pt x="701" y="45"/>
                  <a:pt x="701" y="45"/>
                </a:cubicBezTo>
                <a:cubicBezTo>
                  <a:pt x="701" y="45"/>
                  <a:pt x="703" y="44"/>
                  <a:pt x="707" y="44"/>
                </a:cubicBezTo>
                <a:cubicBezTo>
                  <a:pt x="756" y="43"/>
                  <a:pt x="811" y="43"/>
                  <a:pt x="855" y="43"/>
                </a:cubicBezTo>
                <a:cubicBezTo>
                  <a:pt x="873" y="44"/>
                  <a:pt x="908" y="45"/>
                  <a:pt x="926" y="47"/>
                </a:cubicBezTo>
                <a:cubicBezTo>
                  <a:pt x="922" y="47"/>
                  <a:pt x="907" y="46"/>
                  <a:pt x="888" y="46"/>
                </a:cubicBezTo>
                <a:cubicBezTo>
                  <a:pt x="907" y="46"/>
                  <a:pt x="925" y="48"/>
                  <a:pt x="941" y="49"/>
                </a:cubicBezTo>
                <a:cubicBezTo>
                  <a:pt x="955" y="49"/>
                  <a:pt x="978" y="51"/>
                  <a:pt x="985" y="52"/>
                </a:cubicBezTo>
                <a:cubicBezTo>
                  <a:pt x="986" y="52"/>
                  <a:pt x="984" y="52"/>
                  <a:pt x="985" y="52"/>
                </a:cubicBezTo>
                <a:cubicBezTo>
                  <a:pt x="986" y="52"/>
                  <a:pt x="996" y="53"/>
                  <a:pt x="997" y="53"/>
                </a:cubicBezTo>
                <a:cubicBezTo>
                  <a:pt x="1004" y="53"/>
                  <a:pt x="1003" y="53"/>
                  <a:pt x="1011" y="54"/>
                </a:cubicBezTo>
                <a:cubicBezTo>
                  <a:pt x="1022" y="55"/>
                  <a:pt x="1022" y="55"/>
                  <a:pt x="1029" y="56"/>
                </a:cubicBezTo>
                <a:cubicBezTo>
                  <a:pt x="1067" y="59"/>
                  <a:pt x="1104" y="64"/>
                  <a:pt x="1142" y="69"/>
                </a:cubicBezTo>
                <a:cubicBezTo>
                  <a:pt x="1154" y="71"/>
                  <a:pt x="1154" y="71"/>
                  <a:pt x="1154" y="71"/>
                </a:cubicBezTo>
                <a:cubicBezTo>
                  <a:pt x="1158" y="72"/>
                  <a:pt x="1155" y="72"/>
                  <a:pt x="1159" y="72"/>
                </a:cubicBezTo>
                <a:cubicBezTo>
                  <a:pt x="1162" y="73"/>
                  <a:pt x="1161" y="72"/>
                  <a:pt x="1165" y="73"/>
                </a:cubicBezTo>
                <a:cubicBezTo>
                  <a:pt x="1179" y="75"/>
                  <a:pt x="1196" y="78"/>
                  <a:pt x="1211" y="81"/>
                </a:cubicBezTo>
                <a:cubicBezTo>
                  <a:pt x="1229" y="84"/>
                  <a:pt x="1249" y="88"/>
                  <a:pt x="1267" y="94"/>
                </a:cubicBezTo>
                <a:cubicBezTo>
                  <a:pt x="1275" y="97"/>
                  <a:pt x="1284" y="101"/>
                  <a:pt x="1291" y="105"/>
                </a:cubicBezTo>
                <a:cubicBezTo>
                  <a:pt x="1298" y="109"/>
                  <a:pt x="1303" y="114"/>
                  <a:pt x="1305" y="119"/>
                </a:cubicBezTo>
                <a:cubicBezTo>
                  <a:pt x="1306" y="122"/>
                  <a:pt x="1306" y="121"/>
                  <a:pt x="1306" y="121"/>
                </a:cubicBezTo>
                <a:cubicBezTo>
                  <a:pt x="1306" y="121"/>
                  <a:pt x="1306" y="121"/>
                  <a:pt x="1307" y="124"/>
                </a:cubicBezTo>
                <a:cubicBezTo>
                  <a:pt x="1307" y="125"/>
                  <a:pt x="1307" y="126"/>
                  <a:pt x="1307" y="126"/>
                </a:cubicBezTo>
                <a:cubicBezTo>
                  <a:pt x="1307" y="127"/>
                  <a:pt x="1306" y="127"/>
                  <a:pt x="1306" y="128"/>
                </a:cubicBezTo>
                <a:cubicBezTo>
                  <a:pt x="1304" y="130"/>
                  <a:pt x="1302" y="132"/>
                  <a:pt x="1300" y="134"/>
                </a:cubicBezTo>
                <a:cubicBezTo>
                  <a:pt x="1296" y="138"/>
                  <a:pt x="1291" y="142"/>
                  <a:pt x="1285" y="145"/>
                </a:cubicBezTo>
                <a:cubicBezTo>
                  <a:pt x="1274" y="152"/>
                  <a:pt x="1262" y="158"/>
                  <a:pt x="1250" y="163"/>
                </a:cubicBezTo>
                <a:cubicBezTo>
                  <a:pt x="1247" y="164"/>
                  <a:pt x="1244" y="165"/>
                  <a:pt x="1241" y="166"/>
                </a:cubicBezTo>
                <a:cubicBezTo>
                  <a:pt x="1231" y="169"/>
                  <a:pt x="1231" y="169"/>
                  <a:pt x="1231" y="169"/>
                </a:cubicBezTo>
                <a:cubicBezTo>
                  <a:pt x="1224" y="171"/>
                  <a:pt x="1218" y="173"/>
                  <a:pt x="1211" y="175"/>
                </a:cubicBezTo>
                <a:cubicBezTo>
                  <a:pt x="1198" y="178"/>
                  <a:pt x="1184" y="182"/>
                  <a:pt x="1171" y="185"/>
                </a:cubicBezTo>
                <a:cubicBezTo>
                  <a:pt x="1167" y="186"/>
                  <a:pt x="1170" y="185"/>
                  <a:pt x="1164" y="186"/>
                </a:cubicBezTo>
                <a:cubicBezTo>
                  <a:pt x="1156" y="188"/>
                  <a:pt x="1158" y="188"/>
                  <a:pt x="1152" y="189"/>
                </a:cubicBezTo>
                <a:cubicBezTo>
                  <a:pt x="1147" y="190"/>
                  <a:pt x="1144" y="191"/>
                  <a:pt x="1141" y="191"/>
                </a:cubicBezTo>
                <a:cubicBezTo>
                  <a:pt x="1110" y="197"/>
                  <a:pt x="1078" y="201"/>
                  <a:pt x="1045" y="205"/>
                </a:cubicBezTo>
                <a:cubicBezTo>
                  <a:pt x="1013" y="208"/>
                  <a:pt x="980" y="210"/>
                  <a:pt x="947" y="213"/>
                </a:cubicBezTo>
                <a:cubicBezTo>
                  <a:pt x="885" y="217"/>
                  <a:pt x="823" y="220"/>
                  <a:pt x="765" y="221"/>
                </a:cubicBezTo>
                <a:cubicBezTo>
                  <a:pt x="719" y="222"/>
                  <a:pt x="675" y="223"/>
                  <a:pt x="633" y="222"/>
                </a:cubicBezTo>
                <a:cubicBezTo>
                  <a:pt x="578" y="222"/>
                  <a:pt x="530" y="221"/>
                  <a:pt x="478" y="219"/>
                </a:cubicBezTo>
                <a:cubicBezTo>
                  <a:pt x="441" y="218"/>
                  <a:pt x="400" y="216"/>
                  <a:pt x="368" y="214"/>
                </a:cubicBezTo>
                <a:cubicBezTo>
                  <a:pt x="350" y="214"/>
                  <a:pt x="350" y="214"/>
                  <a:pt x="350" y="214"/>
                </a:cubicBezTo>
                <a:cubicBezTo>
                  <a:pt x="321" y="212"/>
                  <a:pt x="321" y="212"/>
                  <a:pt x="321" y="212"/>
                </a:cubicBezTo>
                <a:cubicBezTo>
                  <a:pt x="296" y="210"/>
                  <a:pt x="270" y="209"/>
                  <a:pt x="244" y="206"/>
                </a:cubicBezTo>
                <a:cubicBezTo>
                  <a:pt x="215" y="204"/>
                  <a:pt x="188" y="201"/>
                  <a:pt x="160" y="198"/>
                </a:cubicBezTo>
                <a:cubicBezTo>
                  <a:pt x="144" y="196"/>
                  <a:pt x="129" y="194"/>
                  <a:pt x="114" y="191"/>
                </a:cubicBezTo>
                <a:cubicBezTo>
                  <a:pt x="103" y="189"/>
                  <a:pt x="93" y="187"/>
                  <a:pt x="82" y="185"/>
                </a:cubicBezTo>
                <a:cubicBezTo>
                  <a:pt x="68" y="182"/>
                  <a:pt x="53" y="178"/>
                  <a:pt x="40" y="172"/>
                </a:cubicBezTo>
                <a:cubicBezTo>
                  <a:pt x="33" y="170"/>
                  <a:pt x="26" y="166"/>
                  <a:pt x="22" y="163"/>
                </a:cubicBezTo>
                <a:cubicBezTo>
                  <a:pt x="17" y="159"/>
                  <a:pt x="14" y="154"/>
                  <a:pt x="14" y="149"/>
                </a:cubicBezTo>
                <a:cubicBezTo>
                  <a:pt x="14" y="144"/>
                  <a:pt x="19" y="137"/>
                  <a:pt x="26" y="131"/>
                </a:cubicBezTo>
                <a:cubicBezTo>
                  <a:pt x="33" y="126"/>
                  <a:pt x="41" y="121"/>
                  <a:pt x="50" y="117"/>
                </a:cubicBezTo>
                <a:cubicBezTo>
                  <a:pt x="67" y="108"/>
                  <a:pt x="85" y="101"/>
                  <a:pt x="103" y="95"/>
                </a:cubicBezTo>
                <a:cubicBezTo>
                  <a:pt x="144" y="82"/>
                  <a:pt x="195" y="70"/>
                  <a:pt x="235" y="61"/>
                </a:cubicBezTo>
                <a:cubicBezTo>
                  <a:pt x="268" y="55"/>
                  <a:pt x="302" y="49"/>
                  <a:pt x="340" y="44"/>
                </a:cubicBezTo>
                <a:cubicBezTo>
                  <a:pt x="350" y="42"/>
                  <a:pt x="350" y="42"/>
                  <a:pt x="350" y="42"/>
                </a:cubicBezTo>
                <a:cubicBezTo>
                  <a:pt x="407" y="35"/>
                  <a:pt x="471" y="28"/>
                  <a:pt x="517" y="25"/>
                </a:cubicBezTo>
                <a:cubicBezTo>
                  <a:pt x="534" y="24"/>
                  <a:pt x="549" y="23"/>
                  <a:pt x="565" y="22"/>
                </a:cubicBezTo>
                <a:cubicBezTo>
                  <a:pt x="583" y="21"/>
                  <a:pt x="599" y="20"/>
                  <a:pt x="616" y="19"/>
                </a:cubicBezTo>
                <a:cubicBezTo>
                  <a:pt x="632" y="19"/>
                  <a:pt x="632" y="19"/>
                  <a:pt x="632" y="19"/>
                </a:cubicBezTo>
                <a:cubicBezTo>
                  <a:pt x="649" y="18"/>
                  <a:pt x="666" y="17"/>
                  <a:pt x="684" y="17"/>
                </a:cubicBezTo>
                <a:cubicBezTo>
                  <a:pt x="712" y="16"/>
                  <a:pt x="742" y="16"/>
                  <a:pt x="774" y="16"/>
                </a:cubicBezTo>
                <a:cubicBezTo>
                  <a:pt x="799" y="16"/>
                  <a:pt x="836" y="16"/>
                  <a:pt x="864" y="16"/>
                </a:cubicBezTo>
                <a:cubicBezTo>
                  <a:pt x="912" y="18"/>
                  <a:pt x="961" y="19"/>
                  <a:pt x="1010" y="23"/>
                </a:cubicBezTo>
                <a:cubicBezTo>
                  <a:pt x="1026" y="24"/>
                  <a:pt x="1041" y="26"/>
                  <a:pt x="1058" y="27"/>
                </a:cubicBezTo>
                <a:cubicBezTo>
                  <a:pt x="1075" y="29"/>
                  <a:pt x="1096" y="31"/>
                  <a:pt x="1117" y="35"/>
                </a:cubicBezTo>
                <a:cubicBezTo>
                  <a:pt x="1123" y="36"/>
                  <a:pt x="1123" y="36"/>
                  <a:pt x="1123" y="36"/>
                </a:cubicBezTo>
                <a:cubicBezTo>
                  <a:pt x="1123" y="36"/>
                  <a:pt x="1123" y="36"/>
                  <a:pt x="1123" y="36"/>
                </a:cubicBezTo>
                <a:cubicBezTo>
                  <a:pt x="1124" y="36"/>
                  <a:pt x="1124" y="36"/>
                  <a:pt x="1124" y="36"/>
                </a:cubicBezTo>
                <a:cubicBezTo>
                  <a:pt x="1125" y="36"/>
                  <a:pt x="1125" y="36"/>
                  <a:pt x="1125" y="36"/>
                </a:cubicBezTo>
                <a:cubicBezTo>
                  <a:pt x="1125" y="36"/>
                  <a:pt x="1127" y="36"/>
                  <a:pt x="1127" y="37"/>
                </a:cubicBezTo>
                <a:cubicBezTo>
                  <a:pt x="1127" y="38"/>
                  <a:pt x="1128" y="36"/>
                  <a:pt x="1129" y="37"/>
                </a:cubicBezTo>
                <a:cubicBezTo>
                  <a:pt x="1129" y="37"/>
                  <a:pt x="1129" y="37"/>
                  <a:pt x="1129" y="38"/>
                </a:cubicBezTo>
                <a:cubicBezTo>
                  <a:pt x="1129" y="38"/>
                  <a:pt x="1129" y="38"/>
                  <a:pt x="1130" y="38"/>
                </a:cubicBezTo>
                <a:cubicBezTo>
                  <a:pt x="1130" y="38"/>
                  <a:pt x="1130" y="39"/>
                  <a:pt x="1131" y="39"/>
                </a:cubicBezTo>
                <a:cubicBezTo>
                  <a:pt x="1131" y="39"/>
                  <a:pt x="1131" y="39"/>
                  <a:pt x="1131" y="39"/>
                </a:cubicBezTo>
                <a:cubicBezTo>
                  <a:pt x="1132" y="39"/>
                  <a:pt x="1132" y="39"/>
                  <a:pt x="1133" y="39"/>
                </a:cubicBezTo>
                <a:cubicBezTo>
                  <a:pt x="1133" y="39"/>
                  <a:pt x="1134" y="39"/>
                  <a:pt x="1134" y="39"/>
                </a:cubicBezTo>
                <a:cubicBezTo>
                  <a:pt x="1135" y="39"/>
                  <a:pt x="1135" y="39"/>
                  <a:pt x="1135" y="39"/>
                </a:cubicBezTo>
                <a:cubicBezTo>
                  <a:pt x="1136" y="39"/>
                  <a:pt x="1136" y="39"/>
                  <a:pt x="1137" y="38"/>
                </a:cubicBezTo>
                <a:cubicBezTo>
                  <a:pt x="1137" y="38"/>
                  <a:pt x="1138" y="38"/>
                  <a:pt x="1138" y="38"/>
                </a:cubicBezTo>
                <a:cubicBezTo>
                  <a:pt x="1138" y="38"/>
                  <a:pt x="1139" y="38"/>
                  <a:pt x="1139" y="38"/>
                </a:cubicBezTo>
                <a:cubicBezTo>
                  <a:pt x="1140" y="37"/>
                  <a:pt x="1141" y="36"/>
                  <a:pt x="1142" y="36"/>
                </a:cubicBezTo>
                <a:cubicBezTo>
                  <a:pt x="1142" y="36"/>
                  <a:pt x="1142" y="35"/>
                  <a:pt x="1143" y="35"/>
                </a:cubicBezTo>
                <a:cubicBezTo>
                  <a:pt x="1143" y="35"/>
                  <a:pt x="1143" y="35"/>
                  <a:pt x="1143" y="35"/>
                </a:cubicBezTo>
                <a:cubicBezTo>
                  <a:pt x="1143" y="34"/>
                  <a:pt x="1143" y="33"/>
                  <a:pt x="1144" y="33"/>
                </a:cubicBezTo>
                <a:cubicBezTo>
                  <a:pt x="1144" y="33"/>
                  <a:pt x="1144" y="33"/>
                  <a:pt x="1144" y="33"/>
                </a:cubicBezTo>
                <a:cubicBezTo>
                  <a:pt x="1144" y="32"/>
                  <a:pt x="1144" y="31"/>
                  <a:pt x="1144" y="30"/>
                </a:cubicBezTo>
                <a:cubicBezTo>
                  <a:pt x="1144" y="29"/>
                  <a:pt x="1144" y="28"/>
                  <a:pt x="1144" y="28"/>
                </a:cubicBezTo>
                <a:cubicBezTo>
                  <a:pt x="1144" y="28"/>
                  <a:pt x="1144" y="27"/>
                  <a:pt x="1144" y="27"/>
                </a:cubicBezTo>
                <a:cubicBezTo>
                  <a:pt x="1144" y="26"/>
                  <a:pt x="1143" y="26"/>
                  <a:pt x="1143" y="26"/>
                </a:cubicBezTo>
                <a:cubicBezTo>
                  <a:pt x="1143" y="25"/>
                  <a:pt x="1143" y="25"/>
                  <a:pt x="1143" y="25"/>
                </a:cubicBezTo>
                <a:cubicBezTo>
                  <a:pt x="1143" y="25"/>
                  <a:pt x="1142" y="24"/>
                  <a:pt x="1142" y="24"/>
                </a:cubicBezTo>
                <a:cubicBezTo>
                  <a:pt x="1142" y="24"/>
                  <a:pt x="1142" y="24"/>
                  <a:pt x="1142" y="24"/>
                </a:cubicBezTo>
                <a:cubicBezTo>
                  <a:pt x="1141" y="23"/>
                  <a:pt x="1141" y="22"/>
                  <a:pt x="1140" y="22"/>
                </a:cubicBezTo>
                <a:cubicBezTo>
                  <a:pt x="1140" y="22"/>
                  <a:pt x="1139" y="21"/>
                  <a:pt x="1139" y="21"/>
                </a:cubicBezTo>
                <a:cubicBezTo>
                  <a:pt x="1138" y="21"/>
                  <a:pt x="1137" y="21"/>
                  <a:pt x="1137" y="20"/>
                </a:cubicBezTo>
                <a:cubicBezTo>
                  <a:pt x="1137" y="20"/>
                  <a:pt x="1137" y="20"/>
                  <a:pt x="1137" y="20"/>
                </a:cubicBezTo>
                <a:cubicBezTo>
                  <a:pt x="1137" y="20"/>
                  <a:pt x="1136" y="20"/>
                  <a:pt x="1136" y="20"/>
                </a:cubicBezTo>
                <a:cubicBezTo>
                  <a:pt x="1136" y="20"/>
                  <a:pt x="1135" y="20"/>
                  <a:pt x="1135" y="20"/>
                </a:cubicBezTo>
                <a:cubicBezTo>
                  <a:pt x="1135" y="20"/>
                  <a:pt x="1134" y="19"/>
                  <a:pt x="1134" y="19"/>
                </a:cubicBezTo>
                <a:cubicBezTo>
                  <a:pt x="1134" y="19"/>
                  <a:pt x="1134" y="20"/>
                  <a:pt x="1133" y="20"/>
                </a:cubicBezTo>
                <a:cubicBezTo>
                  <a:pt x="1133" y="20"/>
                  <a:pt x="1132" y="19"/>
                  <a:pt x="1132" y="19"/>
                </a:cubicBezTo>
                <a:cubicBezTo>
                  <a:pt x="1131" y="19"/>
                  <a:pt x="1131" y="19"/>
                  <a:pt x="1131" y="19"/>
                </a:cubicBezTo>
                <a:cubicBezTo>
                  <a:pt x="1131" y="19"/>
                  <a:pt x="1130" y="19"/>
                  <a:pt x="1130" y="20"/>
                </a:cubicBezTo>
                <a:cubicBezTo>
                  <a:pt x="1130" y="20"/>
                  <a:pt x="1128" y="19"/>
                  <a:pt x="1127" y="20"/>
                </a:cubicBezTo>
                <a:cubicBezTo>
                  <a:pt x="1127" y="19"/>
                  <a:pt x="1127" y="19"/>
                  <a:pt x="1126" y="19"/>
                </a:cubicBezTo>
                <a:cubicBezTo>
                  <a:pt x="1126" y="19"/>
                  <a:pt x="1126" y="19"/>
                  <a:pt x="1126" y="19"/>
                </a:cubicBezTo>
                <a:cubicBezTo>
                  <a:pt x="1126" y="19"/>
                  <a:pt x="1126" y="19"/>
                  <a:pt x="1126" y="19"/>
                </a:cubicBezTo>
                <a:cubicBezTo>
                  <a:pt x="1122" y="19"/>
                  <a:pt x="1122" y="19"/>
                  <a:pt x="1122" y="19"/>
                </a:cubicBezTo>
                <a:cubicBezTo>
                  <a:pt x="1103" y="16"/>
                  <a:pt x="1103" y="16"/>
                  <a:pt x="1103" y="16"/>
                </a:cubicBezTo>
                <a:cubicBezTo>
                  <a:pt x="1098" y="15"/>
                  <a:pt x="1092" y="15"/>
                  <a:pt x="1087" y="14"/>
                </a:cubicBezTo>
                <a:cubicBezTo>
                  <a:pt x="1078" y="13"/>
                  <a:pt x="1067" y="12"/>
                  <a:pt x="1056" y="11"/>
                </a:cubicBezTo>
                <a:cubicBezTo>
                  <a:pt x="1037" y="9"/>
                  <a:pt x="1021" y="8"/>
                  <a:pt x="1005" y="7"/>
                </a:cubicBezTo>
                <a:cubicBezTo>
                  <a:pt x="981" y="5"/>
                  <a:pt x="964" y="4"/>
                  <a:pt x="944" y="3"/>
                </a:cubicBezTo>
                <a:cubicBezTo>
                  <a:pt x="920" y="2"/>
                  <a:pt x="920" y="2"/>
                  <a:pt x="920" y="2"/>
                </a:cubicBezTo>
                <a:cubicBezTo>
                  <a:pt x="898" y="2"/>
                  <a:pt x="898" y="2"/>
                  <a:pt x="898" y="2"/>
                </a:cubicBezTo>
                <a:cubicBezTo>
                  <a:pt x="875" y="1"/>
                  <a:pt x="875" y="1"/>
                  <a:pt x="875" y="1"/>
                </a:cubicBezTo>
                <a:cubicBezTo>
                  <a:pt x="860" y="1"/>
                  <a:pt x="860" y="1"/>
                  <a:pt x="860" y="1"/>
                </a:cubicBezTo>
                <a:cubicBezTo>
                  <a:pt x="844" y="0"/>
                  <a:pt x="844" y="0"/>
                  <a:pt x="844" y="0"/>
                </a:cubicBezTo>
                <a:cubicBezTo>
                  <a:pt x="824" y="0"/>
                  <a:pt x="824" y="0"/>
                  <a:pt x="824" y="0"/>
                </a:cubicBezTo>
                <a:cubicBezTo>
                  <a:pt x="800" y="0"/>
                  <a:pt x="773" y="0"/>
                  <a:pt x="750" y="1"/>
                </a:cubicBezTo>
                <a:cubicBezTo>
                  <a:pt x="708" y="1"/>
                  <a:pt x="671" y="2"/>
                  <a:pt x="622" y="4"/>
                </a:cubicBezTo>
                <a:cubicBezTo>
                  <a:pt x="587" y="6"/>
                  <a:pt x="587" y="6"/>
                  <a:pt x="587" y="6"/>
                </a:cubicBezTo>
                <a:cubicBezTo>
                  <a:pt x="584" y="6"/>
                  <a:pt x="584" y="6"/>
                  <a:pt x="580" y="6"/>
                </a:cubicBezTo>
                <a:cubicBezTo>
                  <a:pt x="554" y="7"/>
                  <a:pt x="527" y="10"/>
                  <a:pt x="500" y="11"/>
                </a:cubicBezTo>
                <a:cubicBezTo>
                  <a:pt x="497" y="12"/>
                  <a:pt x="497" y="12"/>
                  <a:pt x="497" y="12"/>
                </a:cubicBezTo>
                <a:cubicBezTo>
                  <a:pt x="460" y="14"/>
                  <a:pt x="414" y="19"/>
                  <a:pt x="385" y="23"/>
                </a:cubicBezTo>
                <a:cubicBezTo>
                  <a:pt x="363" y="25"/>
                  <a:pt x="337" y="29"/>
                  <a:pt x="309" y="33"/>
                </a:cubicBezTo>
                <a:cubicBezTo>
                  <a:pt x="297" y="35"/>
                  <a:pt x="284" y="37"/>
                  <a:pt x="272" y="39"/>
                </a:cubicBezTo>
                <a:cubicBezTo>
                  <a:pt x="249" y="44"/>
                  <a:pt x="218" y="50"/>
                  <a:pt x="196" y="55"/>
                </a:cubicBezTo>
                <a:cubicBezTo>
                  <a:pt x="176" y="60"/>
                  <a:pt x="176" y="60"/>
                  <a:pt x="176" y="60"/>
                </a:cubicBezTo>
                <a:cubicBezTo>
                  <a:pt x="164" y="63"/>
                  <a:pt x="152" y="66"/>
                  <a:pt x="139" y="69"/>
                </a:cubicBezTo>
                <a:cubicBezTo>
                  <a:pt x="115" y="76"/>
                  <a:pt x="89" y="84"/>
                  <a:pt x="65" y="94"/>
                </a:cubicBezTo>
                <a:cubicBezTo>
                  <a:pt x="53" y="99"/>
                  <a:pt x="41" y="104"/>
                  <a:pt x="30" y="111"/>
                </a:cubicBezTo>
                <a:cubicBezTo>
                  <a:pt x="25" y="114"/>
                  <a:pt x="19" y="118"/>
                  <a:pt x="15" y="122"/>
                </a:cubicBezTo>
                <a:cubicBezTo>
                  <a:pt x="10" y="127"/>
                  <a:pt x="5" y="131"/>
                  <a:pt x="2" y="138"/>
                </a:cubicBezTo>
                <a:cubicBezTo>
                  <a:pt x="1" y="142"/>
                  <a:pt x="0" y="146"/>
                  <a:pt x="0" y="151"/>
                </a:cubicBezTo>
                <a:cubicBezTo>
                  <a:pt x="0" y="155"/>
                  <a:pt x="1" y="159"/>
                  <a:pt x="3" y="163"/>
                </a:cubicBezTo>
                <a:cubicBezTo>
                  <a:pt x="4" y="165"/>
                  <a:pt x="6" y="166"/>
                  <a:pt x="7" y="168"/>
                </a:cubicBezTo>
                <a:cubicBezTo>
                  <a:pt x="8" y="169"/>
                  <a:pt x="10" y="171"/>
                  <a:pt x="11" y="172"/>
                </a:cubicBezTo>
                <a:cubicBezTo>
                  <a:pt x="14" y="175"/>
                  <a:pt x="17" y="177"/>
                  <a:pt x="21" y="179"/>
                </a:cubicBezTo>
                <a:cubicBezTo>
                  <a:pt x="33" y="186"/>
                  <a:pt x="45" y="190"/>
                  <a:pt x="58" y="193"/>
                </a:cubicBezTo>
                <a:cubicBezTo>
                  <a:pt x="70" y="197"/>
                  <a:pt x="83" y="200"/>
                  <a:pt x="95" y="202"/>
                </a:cubicBezTo>
                <a:cubicBezTo>
                  <a:pt x="101" y="203"/>
                  <a:pt x="108" y="204"/>
                  <a:pt x="113" y="205"/>
                </a:cubicBezTo>
                <a:cubicBezTo>
                  <a:pt x="128" y="208"/>
                  <a:pt x="142" y="210"/>
                  <a:pt x="158" y="212"/>
                </a:cubicBezTo>
                <a:cubicBezTo>
                  <a:pt x="197" y="217"/>
                  <a:pt x="236" y="220"/>
                  <a:pt x="272" y="223"/>
                </a:cubicBezTo>
                <a:cubicBezTo>
                  <a:pt x="318" y="226"/>
                  <a:pt x="386" y="230"/>
                  <a:pt x="440" y="232"/>
                </a:cubicBezTo>
                <a:cubicBezTo>
                  <a:pt x="452" y="232"/>
                  <a:pt x="464" y="233"/>
                  <a:pt x="476" y="233"/>
                </a:cubicBezTo>
                <a:cubicBezTo>
                  <a:pt x="515" y="234"/>
                  <a:pt x="564" y="235"/>
                  <a:pt x="605" y="236"/>
                </a:cubicBezTo>
                <a:cubicBezTo>
                  <a:pt x="690" y="237"/>
                  <a:pt x="777" y="235"/>
                  <a:pt x="863" y="231"/>
                </a:cubicBezTo>
                <a:cubicBezTo>
                  <a:pt x="906" y="229"/>
                  <a:pt x="950" y="227"/>
                  <a:pt x="992" y="223"/>
                </a:cubicBezTo>
                <a:cubicBezTo>
                  <a:pt x="1035" y="220"/>
                  <a:pt x="1078" y="216"/>
                  <a:pt x="1120" y="209"/>
                </a:cubicBezTo>
                <a:cubicBezTo>
                  <a:pt x="1133" y="207"/>
                  <a:pt x="1153" y="203"/>
                  <a:pt x="1164" y="200"/>
                </a:cubicBezTo>
                <a:cubicBezTo>
                  <a:pt x="1167" y="200"/>
                  <a:pt x="1174" y="198"/>
                  <a:pt x="1180" y="197"/>
                </a:cubicBezTo>
                <a:cubicBezTo>
                  <a:pt x="1201" y="191"/>
                  <a:pt x="1226" y="184"/>
                  <a:pt x="1252" y="176"/>
                </a:cubicBezTo>
                <a:cubicBezTo>
                  <a:pt x="1259" y="174"/>
                  <a:pt x="1274" y="167"/>
                  <a:pt x="1282" y="162"/>
                </a:cubicBezTo>
                <a:cubicBezTo>
                  <a:pt x="1286" y="160"/>
                  <a:pt x="1277" y="165"/>
                  <a:pt x="1284" y="161"/>
                </a:cubicBezTo>
                <a:cubicBezTo>
                  <a:pt x="1288" y="159"/>
                  <a:pt x="1294" y="155"/>
                  <a:pt x="1301" y="150"/>
                </a:cubicBezTo>
                <a:cubicBezTo>
                  <a:pt x="1304" y="148"/>
                  <a:pt x="1308" y="145"/>
                  <a:pt x="1311" y="141"/>
                </a:cubicBezTo>
                <a:cubicBezTo>
                  <a:pt x="1313" y="139"/>
                  <a:pt x="1315" y="137"/>
                  <a:pt x="1317" y="134"/>
                </a:cubicBezTo>
                <a:cubicBezTo>
                  <a:pt x="1317" y="133"/>
                  <a:pt x="1318" y="132"/>
                  <a:pt x="1319" y="130"/>
                </a:cubicBezTo>
                <a:cubicBezTo>
                  <a:pt x="1319" y="129"/>
                  <a:pt x="1319" y="128"/>
                  <a:pt x="1319" y="127"/>
                </a:cubicBezTo>
                <a:cubicBezTo>
                  <a:pt x="1319" y="126"/>
                  <a:pt x="1319" y="126"/>
                  <a:pt x="1319" y="126"/>
                </a:cubicBezTo>
                <a:close/>
                <a:moveTo>
                  <a:pt x="1104" y="52"/>
                </a:moveTo>
                <a:cubicBezTo>
                  <a:pt x="1102" y="51"/>
                  <a:pt x="1092" y="50"/>
                  <a:pt x="1091" y="50"/>
                </a:cubicBezTo>
                <a:cubicBezTo>
                  <a:pt x="1095" y="50"/>
                  <a:pt x="1103" y="52"/>
                  <a:pt x="1104" y="52"/>
                </a:cubicBezTo>
                <a:close/>
                <a:moveTo>
                  <a:pt x="985" y="52"/>
                </a:moveTo>
                <a:cubicBezTo>
                  <a:pt x="985" y="52"/>
                  <a:pt x="985" y="52"/>
                  <a:pt x="985" y="52"/>
                </a:cubicBezTo>
                <a:cubicBezTo>
                  <a:pt x="985" y="52"/>
                  <a:pt x="985" y="52"/>
                  <a:pt x="985" y="52"/>
                </a:cubicBezTo>
                <a:close/>
                <a:moveTo>
                  <a:pt x="689" y="44"/>
                </a:moveTo>
                <a:cubicBezTo>
                  <a:pt x="689" y="43"/>
                  <a:pt x="688" y="44"/>
                  <a:pt x="688" y="43"/>
                </a:cubicBezTo>
                <a:cubicBezTo>
                  <a:pt x="689" y="43"/>
                  <a:pt x="689" y="43"/>
                  <a:pt x="689" y="43"/>
                </a:cubicBezTo>
                <a:cubicBezTo>
                  <a:pt x="689" y="43"/>
                  <a:pt x="687" y="43"/>
                  <a:pt x="687" y="43"/>
                </a:cubicBezTo>
                <a:cubicBezTo>
                  <a:pt x="687" y="43"/>
                  <a:pt x="688" y="44"/>
                  <a:pt x="688" y="43"/>
                </a:cubicBezTo>
                <a:cubicBezTo>
                  <a:pt x="688" y="43"/>
                  <a:pt x="688" y="43"/>
                  <a:pt x="688" y="44"/>
                </a:cubicBezTo>
                <a:cubicBezTo>
                  <a:pt x="688" y="44"/>
                  <a:pt x="688" y="43"/>
                  <a:pt x="688" y="43"/>
                </a:cubicBezTo>
                <a:cubicBezTo>
                  <a:pt x="688" y="44"/>
                  <a:pt x="688" y="44"/>
                  <a:pt x="688" y="44"/>
                </a:cubicBezTo>
                <a:cubicBezTo>
                  <a:pt x="689" y="44"/>
                  <a:pt x="689" y="44"/>
                  <a:pt x="689" y="44"/>
                </a:cubicBezTo>
                <a:close/>
                <a:moveTo>
                  <a:pt x="1041" y="46"/>
                </a:moveTo>
                <a:cubicBezTo>
                  <a:pt x="1044" y="47"/>
                  <a:pt x="1051" y="47"/>
                  <a:pt x="1053" y="48"/>
                </a:cubicBezTo>
                <a:cubicBezTo>
                  <a:pt x="1049" y="47"/>
                  <a:pt x="1042" y="46"/>
                  <a:pt x="1041" y="46"/>
                </a:cubicBezTo>
                <a:close/>
                <a:moveTo>
                  <a:pt x="689" y="39"/>
                </a:moveTo>
                <a:cubicBezTo>
                  <a:pt x="689" y="39"/>
                  <a:pt x="688" y="39"/>
                  <a:pt x="688" y="39"/>
                </a:cubicBezTo>
                <a:cubicBezTo>
                  <a:pt x="689" y="39"/>
                  <a:pt x="689" y="39"/>
                  <a:pt x="689" y="39"/>
                </a:cubicBezTo>
                <a:close/>
                <a:moveTo>
                  <a:pt x="688" y="45"/>
                </a:moveTo>
                <a:cubicBezTo>
                  <a:pt x="688" y="45"/>
                  <a:pt x="688" y="45"/>
                  <a:pt x="687" y="45"/>
                </a:cubicBezTo>
                <a:cubicBezTo>
                  <a:pt x="688" y="45"/>
                  <a:pt x="688" y="45"/>
                  <a:pt x="688" y="45"/>
                </a:cubicBezTo>
                <a:close/>
                <a:moveTo>
                  <a:pt x="863" y="47"/>
                </a:moveTo>
                <a:cubicBezTo>
                  <a:pt x="849" y="46"/>
                  <a:pt x="839" y="46"/>
                  <a:pt x="830" y="46"/>
                </a:cubicBezTo>
                <a:cubicBezTo>
                  <a:pt x="838" y="46"/>
                  <a:pt x="848" y="46"/>
                  <a:pt x="853" y="47"/>
                </a:cubicBezTo>
                <a:cubicBezTo>
                  <a:pt x="855" y="46"/>
                  <a:pt x="860" y="47"/>
                  <a:pt x="863" y="47"/>
                </a:cubicBezTo>
                <a:close/>
                <a:moveTo>
                  <a:pt x="1279" y="100"/>
                </a:moveTo>
                <a:cubicBezTo>
                  <a:pt x="1276" y="98"/>
                  <a:pt x="1271" y="96"/>
                  <a:pt x="1270" y="96"/>
                </a:cubicBezTo>
                <a:cubicBezTo>
                  <a:pt x="1274" y="98"/>
                  <a:pt x="1277" y="99"/>
                  <a:pt x="1279" y="100"/>
                </a:cubicBezTo>
                <a:close/>
                <a:moveTo>
                  <a:pt x="688" y="39"/>
                </a:moveTo>
                <a:cubicBezTo>
                  <a:pt x="688" y="39"/>
                  <a:pt x="688" y="39"/>
                  <a:pt x="688" y="39"/>
                </a:cubicBezTo>
                <a:cubicBezTo>
                  <a:pt x="688" y="39"/>
                  <a:pt x="688" y="39"/>
                  <a:pt x="688" y="39"/>
                </a:cubicBezTo>
                <a:cubicBezTo>
                  <a:pt x="688" y="39"/>
                  <a:pt x="688" y="39"/>
                  <a:pt x="688" y="39"/>
                </a:cubicBezTo>
                <a:close/>
                <a:moveTo>
                  <a:pt x="688" y="46"/>
                </a:moveTo>
                <a:cubicBezTo>
                  <a:pt x="688" y="46"/>
                  <a:pt x="689" y="46"/>
                  <a:pt x="689" y="46"/>
                </a:cubicBezTo>
                <a:cubicBezTo>
                  <a:pt x="688" y="46"/>
                  <a:pt x="688" y="46"/>
                  <a:pt x="688" y="46"/>
                </a:cubicBezTo>
                <a:close/>
                <a:moveTo>
                  <a:pt x="769" y="37"/>
                </a:moveTo>
                <a:cubicBezTo>
                  <a:pt x="762" y="37"/>
                  <a:pt x="762" y="37"/>
                  <a:pt x="762" y="37"/>
                </a:cubicBezTo>
                <a:cubicBezTo>
                  <a:pt x="761" y="37"/>
                  <a:pt x="762" y="37"/>
                  <a:pt x="763" y="37"/>
                </a:cubicBezTo>
                <a:cubicBezTo>
                  <a:pt x="768" y="37"/>
                  <a:pt x="769" y="37"/>
                  <a:pt x="769" y="37"/>
                </a:cubicBezTo>
                <a:close/>
                <a:moveTo>
                  <a:pt x="923" y="41"/>
                </a:moveTo>
                <a:cubicBezTo>
                  <a:pt x="912" y="40"/>
                  <a:pt x="912" y="40"/>
                  <a:pt x="912" y="40"/>
                </a:cubicBezTo>
                <a:cubicBezTo>
                  <a:pt x="907" y="40"/>
                  <a:pt x="879" y="39"/>
                  <a:pt x="882" y="39"/>
                </a:cubicBezTo>
                <a:cubicBezTo>
                  <a:pt x="899" y="40"/>
                  <a:pt x="924" y="41"/>
                  <a:pt x="938" y="42"/>
                </a:cubicBezTo>
                <a:cubicBezTo>
                  <a:pt x="933" y="41"/>
                  <a:pt x="928" y="41"/>
                  <a:pt x="923" y="41"/>
                </a:cubicBezTo>
                <a:close/>
                <a:moveTo>
                  <a:pt x="926" y="46"/>
                </a:moveTo>
                <a:cubicBezTo>
                  <a:pt x="967" y="48"/>
                  <a:pt x="967" y="48"/>
                  <a:pt x="967" y="48"/>
                </a:cubicBezTo>
                <a:cubicBezTo>
                  <a:pt x="954" y="47"/>
                  <a:pt x="939" y="46"/>
                  <a:pt x="926" y="46"/>
                </a:cubicBezTo>
                <a:close/>
                <a:moveTo>
                  <a:pt x="683" y="48"/>
                </a:moveTo>
                <a:cubicBezTo>
                  <a:pt x="683" y="48"/>
                  <a:pt x="683" y="48"/>
                  <a:pt x="683" y="48"/>
                </a:cubicBezTo>
                <a:close/>
                <a:moveTo>
                  <a:pt x="985" y="52"/>
                </a:moveTo>
                <a:cubicBezTo>
                  <a:pt x="985" y="52"/>
                  <a:pt x="986" y="52"/>
                  <a:pt x="986" y="52"/>
                </a:cubicBezTo>
                <a:cubicBezTo>
                  <a:pt x="986" y="52"/>
                  <a:pt x="985" y="52"/>
                  <a:pt x="985" y="52"/>
                </a:cubicBezTo>
                <a:close/>
                <a:moveTo>
                  <a:pt x="687" y="40"/>
                </a:moveTo>
                <a:cubicBezTo>
                  <a:pt x="687" y="40"/>
                  <a:pt x="687" y="40"/>
                  <a:pt x="687" y="40"/>
                </a:cubicBezTo>
                <a:cubicBezTo>
                  <a:pt x="687" y="40"/>
                  <a:pt x="687" y="40"/>
                  <a:pt x="687" y="40"/>
                </a:cubicBezTo>
                <a:close/>
                <a:moveTo>
                  <a:pt x="687" y="41"/>
                </a:moveTo>
                <a:cubicBezTo>
                  <a:pt x="687" y="41"/>
                  <a:pt x="687" y="41"/>
                  <a:pt x="687" y="41"/>
                </a:cubicBezTo>
                <a:cubicBezTo>
                  <a:pt x="687" y="41"/>
                  <a:pt x="687" y="41"/>
                  <a:pt x="687" y="41"/>
                </a:cubicBezTo>
                <a:close/>
                <a:moveTo>
                  <a:pt x="689" y="38"/>
                </a:move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90" y="38"/>
                  <a:pt x="690" y="38"/>
                </a:cubicBezTo>
                <a:cubicBezTo>
                  <a:pt x="689" y="38"/>
                  <a:pt x="689" y="38"/>
                  <a:pt x="689" y="38"/>
                </a:cubicBezTo>
                <a:close/>
                <a:moveTo>
                  <a:pt x="689" y="45"/>
                </a:moveTo>
                <a:cubicBezTo>
                  <a:pt x="689" y="44"/>
                  <a:pt x="689" y="45"/>
                  <a:pt x="689" y="45"/>
                </a:cubicBezTo>
                <a:cubicBezTo>
                  <a:pt x="689" y="45"/>
                  <a:pt x="689" y="45"/>
                  <a:pt x="689" y="45"/>
                </a:cubicBezTo>
                <a:close/>
                <a:moveTo>
                  <a:pt x="688" y="39"/>
                </a:moveTo>
                <a:cubicBezTo>
                  <a:pt x="688" y="39"/>
                  <a:pt x="687" y="38"/>
                  <a:pt x="687" y="39"/>
                </a:cubicBezTo>
                <a:cubicBezTo>
                  <a:pt x="687" y="39"/>
                  <a:pt x="688" y="39"/>
                  <a:pt x="688" y="39"/>
                </a:cubicBezTo>
                <a:close/>
                <a:moveTo>
                  <a:pt x="688" y="41"/>
                </a:moveTo>
                <a:cubicBezTo>
                  <a:pt x="688" y="41"/>
                  <a:pt x="688" y="41"/>
                  <a:pt x="688" y="41"/>
                </a:cubicBezTo>
                <a:cubicBezTo>
                  <a:pt x="688" y="41"/>
                  <a:pt x="688" y="41"/>
                  <a:pt x="688" y="41"/>
                </a:cubicBezTo>
                <a:cubicBezTo>
                  <a:pt x="687" y="41"/>
                  <a:pt x="688" y="41"/>
                  <a:pt x="688" y="41"/>
                </a:cubicBezTo>
                <a:close/>
                <a:moveTo>
                  <a:pt x="699" y="40"/>
                </a:moveTo>
                <a:cubicBezTo>
                  <a:pt x="689" y="41"/>
                  <a:pt x="689" y="41"/>
                  <a:pt x="689" y="41"/>
                </a:cubicBezTo>
                <a:cubicBezTo>
                  <a:pt x="689" y="41"/>
                  <a:pt x="688" y="41"/>
                  <a:pt x="688" y="41"/>
                </a:cubicBezTo>
                <a:cubicBezTo>
                  <a:pt x="688" y="41"/>
                  <a:pt x="689" y="41"/>
                  <a:pt x="689" y="41"/>
                </a:cubicBezTo>
                <a:cubicBezTo>
                  <a:pt x="689" y="41"/>
                  <a:pt x="689" y="41"/>
                  <a:pt x="689" y="41"/>
                </a:cubicBezTo>
                <a:lnTo>
                  <a:pt x="699" y="40"/>
                </a:lnTo>
                <a:close/>
                <a:moveTo>
                  <a:pt x="688" y="41"/>
                </a:moveTo>
                <a:cubicBezTo>
                  <a:pt x="688" y="41"/>
                  <a:pt x="688" y="41"/>
                  <a:pt x="688" y="41"/>
                </a:cubicBezTo>
                <a:cubicBezTo>
                  <a:pt x="688" y="41"/>
                  <a:pt x="688" y="41"/>
                  <a:pt x="688" y="41"/>
                </a:cubicBezTo>
                <a:cubicBezTo>
                  <a:pt x="688" y="41"/>
                  <a:pt x="688" y="41"/>
                  <a:pt x="688" y="41"/>
                </a:cubicBezTo>
                <a:close/>
              </a:path>
            </a:pathLst>
          </a:custGeom>
          <a:solidFill>
            <a:schemeClr val="accent6"/>
          </a:solidFill>
          <a:ln>
            <a:noFill/>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4" name="Freeform 33"/>
          <p:cNvSpPr>
            <a:spLocks noEditPoints="1"/>
          </p:cNvSpPr>
          <p:nvPr/>
        </p:nvSpPr>
        <p:spPr bwMode="auto">
          <a:xfrm>
            <a:off x="4233915" y="1653993"/>
            <a:ext cx="388885" cy="191613"/>
          </a:xfrm>
          <a:custGeom>
            <a:avLst/>
            <a:gdLst>
              <a:gd name="T0" fmla="*/ 685 w 1319"/>
              <a:gd name="T1" fmla="*/ 39 h 237"/>
              <a:gd name="T2" fmla="*/ 684 w 1319"/>
              <a:gd name="T3" fmla="*/ 48 h 237"/>
              <a:gd name="T4" fmla="*/ 686 w 1319"/>
              <a:gd name="T5" fmla="*/ 40 h 237"/>
              <a:gd name="T6" fmla="*/ 689 w 1319"/>
              <a:gd name="T7" fmla="*/ 38 h 237"/>
              <a:gd name="T8" fmla="*/ 1030 w 1319"/>
              <a:gd name="T9" fmla="*/ 43 h 237"/>
              <a:gd name="T10" fmla="*/ 1319 w 1319"/>
              <a:gd name="T11" fmla="*/ 126 h 237"/>
              <a:gd name="T12" fmla="*/ 1278 w 1319"/>
              <a:gd name="T13" fmla="*/ 85 h 237"/>
              <a:gd name="T14" fmla="*/ 1098 w 1319"/>
              <a:gd name="T15" fmla="*/ 53 h 237"/>
              <a:gd name="T16" fmla="*/ 927 w 1319"/>
              <a:gd name="T17" fmla="*/ 38 h 237"/>
              <a:gd name="T18" fmla="*/ 835 w 1319"/>
              <a:gd name="T19" fmla="*/ 36 h 237"/>
              <a:gd name="T20" fmla="*/ 809 w 1319"/>
              <a:gd name="T21" fmla="*/ 36 h 237"/>
              <a:gd name="T22" fmla="*/ 927 w 1319"/>
              <a:gd name="T23" fmla="*/ 39 h 237"/>
              <a:gd name="T24" fmla="*/ 906 w 1319"/>
              <a:gd name="T25" fmla="*/ 40 h 237"/>
              <a:gd name="T26" fmla="*/ 954 w 1319"/>
              <a:gd name="T27" fmla="*/ 43 h 237"/>
              <a:gd name="T28" fmla="*/ 718 w 1319"/>
              <a:gd name="T29" fmla="*/ 40 h 237"/>
              <a:gd name="T30" fmla="*/ 1084 w 1319"/>
              <a:gd name="T31" fmla="*/ 57 h 237"/>
              <a:gd name="T32" fmla="*/ 954 w 1319"/>
              <a:gd name="T33" fmla="*/ 48 h 237"/>
              <a:gd name="T34" fmla="*/ 688 w 1319"/>
              <a:gd name="T35" fmla="*/ 45 h 237"/>
              <a:gd name="T36" fmla="*/ 692 w 1319"/>
              <a:gd name="T37" fmla="*/ 45 h 237"/>
              <a:gd name="T38" fmla="*/ 941 w 1319"/>
              <a:gd name="T39" fmla="*/ 49 h 237"/>
              <a:gd name="T40" fmla="*/ 1142 w 1319"/>
              <a:gd name="T41" fmla="*/ 69 h 237"/>
              <a:gd name="T42" fmla="*/ 1291 w 1319"/>
              <a:gd name="T43" fmla="*/ 105 h 237"/>
              <a:gd name="T44" fmla="*/ 1300 w 1319"/>
              <a:gd name="T45" fmla="*/ 134 h 237"/>
              <a:gd name="T46" fmla="*/ 1171 w 1319"/>
              <a:gd name="T47" fmla="*/ 185 h 237"/>
              <a:gd name="T48" fmla="*/ 765 w 1319"/>
              <a:gd name="T49" fmla="*/ 221 h 237"/>
              <a:gd name="T50" fmla="*/ 244 w 1319"/>
              <a:gd name="T51" fmla="*/ 206 h 237"/>
              <a:gd name="T52" fmla="*/ 14 w 1319"/>
              <a:gd name="T53" fmla="*/ 149 h 237"/>
              <a:gd name="T54" fmla="*/ 350 w 1319"/>
              <a:gd name="T55" fmla="*/ 42 h 237"/>
              <a:gd name="T56" fmla="*/ 774 w 1319"/>
              <a:gd name="T57" fmla="*/ 16 h 237"/>
              <a:gd name="T58" fmla="*/ 1123 w 1319"/>
              <a:gd name="T59" fmla="*/ 36 h 237"/>
              <a:gd name="T60" fmla="*/ 1130 w 1319"/>
              <a:gd name="T61" fmla="*/ 38 h 237"/>
              <a:gd name="T62" fmla="*/ 1137 w 1319"/>
              <a:gd name="T63" fmla="*/ 38 h 237"/>
              <a:gd name="T64" fmla="*/ 1144 w 1319"/>
              <a:gd name="T65" fmla="*/ 33 h 237"/>
              <a:gd name="T66" fmla="*/ 1143 w 1319"/>
              <a:gd name="T67" fmla="*/ 25 h 237"/>
              <a:gd name="T68" fmla="*/ 1137 w 1319"/>
              <a:gd name="T69" fmla="*/ 20 h 237"/>
              <a:gd name="T70" fmla="*/ 1131 w 1319"/>
              <a:gd name="T71" fmla="*/ 19 h 237"/>
              <a:gd name="T72" fmla="*/ 1122 w 1319"/>
              <a:gd name="T73" fmla="*/ 19 h 237"/>
              <a:gd name="T74" fmla="*/ 920 w 1319"/>
              <a:gd name="T75" fmla="*/ 2 h 237"/>
              <a:gd name="T76" fmla="*/ 750 w 1319"/>
              <a:gd name="T77" fmla="*/ 1 h 237"/>
              <a:gd name="T78" fmla="*/ 385 w 1319"/>
              <a:gd name="T79" fmla="*/ 23 h 237"/>
              <a:gd name="T80" fmla="*/ 65 w 1319"/>
              <a:gd name="T81" fmla="*/ 94 h 237"/>
              <a:gd name="T82" fmla="*/ 7 w 1319"/>
              <a:gd name="T83" fmla="*/ 168 h 237"/>
              <a:gd name="T84" fmla="*/ 158 w 1319"/>
              <a:gd name="T85" fmla="*/ 212 h 237"/>
              <a:gd name="T86" fmla="*/ 992 w 1319"/>
              <a:gd name="T87" fmla="*/ 223 h 237"/>
              <a:gd name="T88" fmla="*/ 1284 w 1319"/>
              <a:gd name="T89" fmla="*/ 161 h 237"/>
              <a:gd name="T90" fmla="*/ 1319 w 1319"/>
              <a:gd name="T91" fmla="*/ 126 h 237"/>
              <a:gd name="T92" fmla="*/ 985 w 1319"/>
              <a:gd name="T93" fmla="*/ 52 h 237"/>
              <a:gd name="T94" fmla="*/ 688 w 1319"/>
              <a:gd name="T95" fmla="*/ 44 h 237"/>
              <a:gd name="T96" fmla="*/ 1041 w 1319"/>
              <a:gd name="T97" fmla="*/ 46 h 237"/>
              <a:gd name="T98" fmla="*/ 688 w 1319"/>
              <a:gd name="T99" fmla="*/ 45 h 237"/>
              <a:gd name="T100" fmla="*/ 1270 w 1319"/>
              <a:gd name="T101" fmla="*/ 96 h 237"/>
              <a:gd name="T102" fmla="*/ 688 w 1319"/>
              <a:gd name="T103" fmla="*/ 46 h 237"/>
              <a:gd name="T104" fmla="*/ 769 w 1319"/>
              <a:gd name="T105" fmla="*/ 37 h 237"/>
              <a:gd name="T106" fmla="*/ 926 w 1319"/>
              <a:gd name="T107" fmla="*/ 46 h 237"/>
              <a:gd name="T108" fmla="*/ 986 w 1319"/>
              <a:gd name="T109" fmla="*/ 52 h 237"/>
              <a:gd name="T110" fmla="*/ 687 w 1319"/>
              <a:gd name="T111" fmla="*/ 41 h 237"/>
              <a:gd name="T112" fmla="*/ 689 w 1319"/>
              <a:gd name="T113" fmla="*/ 38 h 237"/>
              <a:gd name="T114" fmla="*/ 689 w 1319"/>
              <a:gd name="T115" fmla="*/ 45 h 237"/>
              <a:gd name="T116" fmla="*/ 688 w 1319"/>
              <a:gd name="T117" fmla="*/ 41 h 237"/>
              <a:gd name="T118" fmla="*/ 689 w 1319"/>
              <a:gd name="T119" fmla="*/ 41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319" h="237">
                <a:moveTo>
                  <a:pt x="686" y="40"/>
                </a:moveTo>
                <a:cubicBezTo>
                  <a:pt x="686" y="40"/>
                  <a:pt x="686" y="40"/>
                  <a:pt x="686" y="40"/>
                </a:cubicBezTo>
                <a:cubicBezTo>
                  <a:pt x="686" y="40"/>
                  <a:pt x="685" y="40"/>
                  <a:pt x="684" y="40"/>
                </a:cubicBezTo>
                <a:cubicBezTo>
                  <a:pt x="684" y="40"/>
                  <a:pt x="684" y="40"/>
                  <a:pt x="684" y="40"/>
                </a:cubicBezTo>
                <a:cubicBezTo>
                  <a:pt x="684" y="40"/>
                  <a:pt x="684" y="40"/>
                  <a:pt x="683" y="40"/>
                </a:cubicBezTo>
                <a:cubicBezTo>
                  <a:pt x="684" y="39"/>
                  <a:pt x="685" y="40"/>
                  <a:pt x="685" y="39"/>
                </a:cubicBezTo>
                <a:cubicBezTo>
                  <a:pt x="685" y="39"/>
                  <a:pt x="685" y="39"/>
                  <a:pt x="685" y="39"/>
                </a:cubicBezTo>
                <a:cubicBezTo>
                  <a:pt x="686" y="39"/>
                  <a:pt x="687" y="39"/>
                  <a:pt x="688" y="39"/>
                </a:cubicBezTo>
                <a:cubicBezTo>
                  <a:pt x="687" y="40"/>
                  <a:pt x="686" y="39"/>
                  <a:pt x="686" y="40"/>
                </a:cubicBezTo>
                <a:close/>
                <a:moveTo>
                  <a:pt x="684" y="48"/>
                </a:moveTo>
                <a:cubicBezTo>
                  <a:pt x="685" y="48"/>
                  <a:pt x="685" y="48"/>
                  <a:pt x="685" y="48"/>
                </a:cubicBezTo>
                <a:cubicBezTo>
                  <a:pt x="685" y="48"/>
                  <a:pt x="684" y="48"/>
                  <a:pt x="684" y="48"/>
                </a:cubicBezTo>
                <a:close/>
                <a:moveTo>
                  <a:pt x="685" y="46"/>
                </a:moveTo>
                <a:cubicBezTo>
                  <a:pt x="685" y="46"/>
                  <a:pt x="685" y="46"/>
                  <a:pt x="685" y="46"/>
                </a:cubicBezTo>
                <a:cubicBezTo>
                  <a:pt x="685" y="46"/>
                  <a:pt x="685" y="46"/>
                  <a:pt x="685" y="46"/>
                </a:cubicBezTo>
                <a:close/>
                <a:moveTo>
                  <a:pt x="686" y="40"/>
                </a:moveTo>
                <a:cubicBezTo>
                  <a:pt x="686" y="40"/>
                  <a:pt x="687" y="40"/>
                  <a:pt x="687" y="40"/>
                </a:cubicBezTo>
                <a:cubicBezTo>
                  <a:pt x="686" y="40"/>
                  <a:pt x="686" y="40"/>
                  <a:pt x="686" y="40"/>
                </a:cubicBezTo>
                <a:cubicBezTo>
                  <a:pt x="686" y="40"/>
                  <a:pt x="686" y="40"/>
                  <a:pt x="686" y="40"/>
                </a:cubicBezTo>
                <a:close/>
                <a:moveTo>
                  <a:pt x="686" y="43"/>
                </a:moveTo>
                <a:cubicBezTo>
                  <a:pt x="686" y="44"/>
                  <a:pt x="686" y="43"/>
                  <a:pt x="686" y="43"/>
                </a:cubicBezTo>
                <a:close/>
                <a:moveTo>
                  <a:pt x="689" y="38"/>
                </a:moveTo>
                <a:cubicBezTo>
                  <a:pt x="688" y="38"/>
                  <a:pt x="688" y="38"/>
                  <a:pt x="688" y="39"/>
                </a:cubicBezTo>
                <a:cubicBezTo>
                  <a:pt x="688" y="39"/>
                  <a:pt x="689" y="39"/>
                  <a:pt x="689" y="38"/>
                </a:cubicBezTo>
                <a:close/>
                <a:moveTo>
                  <a:pt x="685" y="46"/>
                </a:moveTo>
                <a:cubicBezTo>
                  <a:pt x="685" y="46"/>
                  <a:pt x="685" y="46"/>
                  <a:pt x="685" y="46"/>
                </a:cubicBezTo>
                <a:close/>
                <a:moveTo>
                  <a:pt x="685" y="45"/>
                </a:moveTo>
                <a:cubicBezTo>
                  <a:pt x="685" y="45"/>
                  <a:pt x="685" y="45"/>
                  <a:pt x="685" y="45"/>
                </a:cubicBezTo>
                <a:cubicBezTo>
                  <a:pt x="685" y="45"/>
                  <a:pt x="685" y="45"/>
                  <a:pt x="685" y="45"/>
                </a:cubicBezTo>
                <a:close/>
                <a:moveTo>
                  <a:pt x="1030" y="43"/>
                </a:moveTo>
                <a:cubicBezTo>
                  <a:pt x="1023" y="42"/>
                  <a:pt x="1012" y="41"/>
                  <a:pt x="1009" y="41"/>
                </a:cubicBezTo>
                <a:cubicBezTo>
                  <a:pt x="1019" y="42"/>
                  <a:pt x="1026" y="43"/>
                  <a:pt x="1030" y="43"/>
                </a:cubicBezTo>
                <a:close/>
                <a:moveTo>
                  <a:pt x="1122" y="54"/>
                </a:moveTo>
                <a:cubicBezTo>
                  <a:pt x="1109" y="53"/>
                  <a:pt x="1109" y="53"/>
                  <a:pt x="1109" y="53"/>
                </a:cubicBezTo>
                <a:cubicBezTo>
                  <a:pt x="1108" y="53"/>
                  <a:pt x="1118" y="54"/>
                  <a:pt x="1122" y="54"/>
                </a:cubicBezTo>
                <a:close/>
                <a:moveTo>
                  <a:pt x="1319" y="126"/>
                </a:moveTo>
                <a:cubicBezTo>
                  <a:pt x="1319" y="125"/>
                  <a:pt x="1319" y="125"/>
                  <a:pt x="1319" y="125"/>
                </a:cubicBezTo>
                <a:cubicBezTo>
                  <a:pt x="1319" y="124"/>
                  <a:pt x="1319" y="124"/>
                  <a:pt x="1319" y="124"/>
                </a:cubicBezTo>
                <a:cubicBezTo>
                  <a:pt x="1319" y="118"/>
                  <a:pt x="1316" y="112"/>
                  <a:pt x="1313" y="108"/>
                </a:cubicBezTo>
                <a:cubicBezTo>
                  <a:pt x="1309" y="103"/>
                  <a:pt x="1305" y="100"/>
                  <a:pt x="1301" y="97"/>
                </a:cubicBezTo>
                <a:cubicBezTo>
                  <a:pt x="1293" y="91"/>
                  <a:pt x="1285" y="88"/>
                  <a:pt x="1279" y="86"/>
                </a:cubicBezTo>
                <a:cubicBezTo>
                  <a:pt x="1280" y="86"/>
                  <a:pt x="1280" y="86"/>
                  <a:pt x="1278" y="85"/>
                </a:cubicBezTo>
                <a:cubicBezTo>
                  <a:pt x="1272" y="83"/>
                  <a:pt x="1269" y="82"/>
                  <a:pt x="1262" y="80"/>
                </a:cubicBezTo>
                <a:cubicBezTo>
                  <a:pt x="1239" y="73"/>
                  <a:pt x="1219" y="70"/>
                  <a:pt x="1199" y="67"/>
                </a:cubicBezTo>
                <a:cubicBezTo>
                  <a:pt x="1180" y="64"/>
                  <a:pt x="1162" y="61"/>
                  <a:pt x="1142" y="58"/>
                </a:cubicBezTo>
                <a:cubicBezTo>
                  <a:pt x="1137" y="58"/>
                  <a:pt x="1123" y="55"/>
                  <a:pt x="1119" y="55"/>
                </a:cubicBezTo>
                <a:cubicBezTo>
                  <a:pt x="1126" y="56"/>
                  <a:pt x="1135" y="57"/>
                  <a:pt x="1134" y="57"/>
                </a:cubicBezTo>
                <a:cubicBezTo>
                  <a:pt x="1122" y="56"/>
                  <a:pt x="1106" y="54"/>
                  <a:pt x="1098" y="53"/>
                </a:cubicBezTo>
                <a:cubicBezTo>
                  <a:pt x="1083" y="51"/>
                  <a:pt x="1076" y="50"/>
                  <a:pt x="1062" y="49"/>
                </a:cubicBezTo>
                <a:cubicBezTo>
                  <a:pt x="1059" y="48"/>
                  <a:pt x="1065" y="49"/>
                  <a:pt x="1058" y="48"/>
                </a:cubicBezTo>
                <a:cubicBezTo>
                  <a:pt x="1037" y="46"/>
                  <a:pt x="1027" y="45"/>
                  <a:pt x="1008" y="43"/>
                </a:cubicBezTo>
                <a:cubicBezTo>
                  <a:pt x="1003" y="43"/>
                  <a:pt x="980" y="41"/>
                  <a:pt x="974" y="41"/>
                </a:cubicBezTo>
                <a:cubicBezTo>
                  <a:pt x="968" y="40"/>
                  <a:pt x="980" y="41"/>
                  <a:pt x="975" y="41"/>
                </a:cubicBezTo>
                <a:cubicBezTo>
                  <a:pt x="927" y="38"/>
                  <a:pt x="927" y="38"/>
                  <a:pt x="927" y="38"/>
                </a:cubicBezTo>
                <a:cubicBezTo>
                  <a:pt x="923" y="38"/>
                  <a:pt x="920" y="38"/>
                  <a:pt x="914" y="38"/>
                </a:cubicBezTo>
                <a:cubicBezTo>
                  <a:pt x="909" y="37"/>
                  <a:pt x="915" y="37"/>
                  <a:pt x="908" y="37"/>
                </a:cubicBezTo>
                <a:cubicBezTo>
                  <a:pt x="902" y="37"/>
                  <a:pt x="913" y="38"/>
                  <a:pt x="912" y="38"/>
                </a:cubicBezTo>
                <a:cubicBezTo>
                  <a:pt x="903" y="37"/>
                  <a:pt x="905" y="38"/>
                  <a:pt x="900" y="38"/>
                </a:cubicBezTo>
                <a:cubicBezTo>
                  <a:pt x="888" y="37"/>
                  <a:pt x="880" y="37"/>
                  <a:pt x="869" y="37"/>
                </a:cubicBezTo>
                <a:cubicBezTo>
                  <a:pt x="835" y="36"/>
                  <a:pt x="835" y="36"/>
                  <a:pt x="835" y="36"/>
                </a:cubicBezTo>
                <a:cubicBezTo>
                  <a:pt x="811" y="36"/>
                  <a:pt x="811" y="36"/>
                  <a:pt x="811" y="36"/>
                </a:cubicBezTo>
                <a:cubicBezTo>
                  <a:pt x="786" y="36"/>
                  <a:pt x="786" y="36"/>
                  <a:pt x="786" y="36"/>
                </a:cubicBezTo>
                <a:cubicBezTo>
                  <a:pt x="781" y="36"/>
                  <a:pt x="790" y="36"/>
                  <a:pt x="782" y="36"/>
                </a:cubicBezTo>
                <a:cubicBezTo>
                  <a:pt x="749" y="36"/>
                  <a:pt x="716" y="37"/>
                  <a:pt x="692" y="38"/>
                </a:cubicBezTo>
                <a:cubicBezTo>
                  <a:pt x="729" y="36"/>
                  <a:pt x="757" y="36"/>
                  <a:pt x="790" y="36"/>
                </a:cubicBezTo>
                <a:cubicBezTo>
                  <a:pt x="795" y="36"/>
                  <a:pt x="804" y="36"/>
                  <a:pt x="809" y="36"/>
                </a:cubicBezTo>
                <a:cubicBezTo>
                  <a:pt x="811" y="36"/>
                  <a:pt x="804" y="36"/>
                  <a:pt x="811" y="36"/>
                </a:cubicBezTo>
                <a:cubicBezTo>
                  <a:pt x="818" y="36"/>
                  <a:pt x="818" y="36"/>
                  <a:pt x="818" y="36"/>
                </a:cubicBezTo>
                <a:cubicBezTo>
                  <a:pt x="814" y="36"/>
                  <a:pt x="821" y="36"/>
                  <a:pt x="823" y="37"/>
                </a:cubicBezTo>
                <a:cubicBezTo>
                  <a:pt x="851" y="37"/>
                  <a:pt x="873" y="37"/>
                  <a:pt x="898" y="38"/>
                </a:cubicBezTo>
                <a:cubicBezTo>
                  <a:pt x="902" y="38"/>
                  <a:pt x="894" y="38"/>
                  <a:pt x="900" y="38"/>
                </a:cubicBezTo>
                <a:cubicBezTo>
                  <a:pt x="927" y="39"/>
                  <a:pt x="927" y="39"/>
                  <a:pt x="927" y="39"/>
                </a:cubicBezTo>
                <a:cubicBezTo>
                  <a:pt x="930" y="40"/>
                  <a:pt x="937" y="40"/>
                  <a:pt x="933" y="40"/>
                </a:cubicBezTo>
                <a:cubicBezTo>
                  <a:pt x="901" y="38"/>
                  <a:pt x="856" y="37"/>
                  <a:pt x="817" y="37"/>
                </a:cubicBezTo>
                <a:cubicBezTo>
                  <a:pt x="806" y="37"/>
                  <a:pt x="793" y="37"/>
                  <a:pt x="787" y="37"/>
                </a:cubicBezTo>
                <a:cubicBezTo>
                  <a:pt x="804" y="37"/>
                  <a:pt x="818" y="37"/>
                  <a:pt x="833" y="38"/>
                </a:cubicBezTo>
                <a:cubicBezTo>
                  <a:pt x="853" y="38"/>
                  <a:pt x="874" y="38"/>
                  <a:pt x="893" y="39"/>
                </a:cubicBezTo>
                <a:cubicBezTo>
                  <a:pt x="906" y="40"/>
                  <a:pt x="906" y="40"/>
                  <a:pt x="906" y="40"/>
                </a:cubicBezTo>
                <a:cubicBezTo>
                  <a:pt x="920" y="40"/>
                  <a:pt x="920" y="40"/>
                  <a:pt x="920" y="40"/>
                </a:cubicBezTo>
                <a:cubicBezTo>
                  <a:pt x="929" y="41"/>
                  <a:pt x="929" y="41"/>
                  <a:pt x="929" y="41"/>
                </a:cubicBezTo>
                <a:cubicBezTo>
                  <a:pt x="937" y="41"/>
                  <a:pt x="944" y="41"/>
                  <a:pt x="953" y="42"/>
                </a:cubicBezTo>
                <a:cubicBezTo>
                  <a:pt x="968" y="43"/>
                  <a:pt x="983" y="44"/>
                  <a:pt x="999" y="46"/>
                </a:cubicBezTo>
                <a:cubicBezTo>
                  <a:pt x="1002" y="46"/>
                  <a:pt x="1001" y="46"/>
                  <a:pt x="997" y="46"/>
                </a:cubicBezTo>
                <a:cubicBezTo>
                  <a:pt x="977" y="44"/>
                  <a:pt x="974" y="44"/>
                  <a:pt x="954" y="43"/>
                </a:cubicBezTo>
                <a:cubicBezTo>
                  <a:pt x="956" y="43"/>
                  <a:pt x="958" y="43"/>
                  <a:pt x="957" y="43"/>
                </a:cubicBezTo>
                <a:cubicBezTo>
                  <a:pt x="951" y="43"/>
                  <a:pt x="949" y="42"/>
                  <a:pt x="945" y="42"/>
                </a:cubicBezTo>
                <a:cubicBezTo>
                  <a:pt x="960" y="43"/>
                  <a:pt x="958" y="43"/>
                  <a:pt x="953" y="43"/>
                </a:cubicBezTo>
                <a:cubicBezTo>
                  <a:pt x="916" y="41"/>
                  <a:pt x="870" y="39"/>
                  <a:pt x="840" y="39"/>
                </a:cubicBezTo>
                <a:cubicBezTo>
                  <a:pt x="836" y="39"/>
                  <a:pt x="834" y="39"/>
                  <a:pt x="829" y="39"/>
                </a:cubicBezTo>
                <a:cubicBezTo>
                  <a:pt x="794" y="38"/>
                  <a:pt x="755" y="38"/>
                  <a:pt x="718" y="40"/>
                </a:cubicBezTo>
                <a:cubicBezTo>
                  <a:pt x="761" y="39"/>
                  <a:pt x="805" y="38"/>
                  <a:pt x="854" y="39"/>
                </a:cubicBezTo>
                <a:cubicBezTo>
                  <a:pt x="856" y="39"/>
                  <a:pt x="854" y="39"/>
                  <a:pt x="859" y="40"/>
                </a:cubicBezTo>
                <a:cubicBezTo>
                  <a:pt x="880" y="40"/>
                  <a:pt x="904" y="41"/>
                  <a:pt x="920" y="42"/>
                </a:cubicBezTo>
                <a:cubicBezTo>
                  <a:pt x="941" y="44"/>
                  <a:pt x="941" y="44"/>
                  <a:pt x="941" y="44"/>
                </a:cubicBezTo>
                <a:cubicBezTo>
                  <a:pt x="993" y="47"/>
                  <a:pt x="1030" y="51"/>
                  <a:pt x="1079" y="57"/>
                </a:cubicBezTo>
                <a:cubicBezTo>
                  <a:pt x="1079" y="57"/>
                  <a:pt x="1082" y="57"/>
                  <a:pt x="1084" y="57"/>
                </a:cubicBezTo>
                <a:cubicBezTo>
                  <a:pt x="1073" y="57"/>
                  <a:pt x="1073" y="57"/>
                  <a:pt x="1073" y="57"/>
                </a:cubicBezTo>
                <a:cubicBezTo>
                  <a:pt x="1049" y="54"/>
                  <a:pt x="1049" y="54"/>
                  <a:pt x="1049" y="54"/>
                </a:cubicBezTo>
                <a:cubicBezTo>
                  <a:pt x="1008" y="50"/>
                  <a:pt x="950" y="45"/>
                  <a:pt x="898" y="43"/>
                </a:cubicBezTo>
                <a:cubicBezTo>
                  <a:pt x="892" y="43"/>
                  <a:pt x="897" y="43"/>
                  <a:pt x="901" y="44"/>
                </a:cubicBezTo>
                <a:cubicBezTo>
                  <a:pt x="926" y="45"/>
                  <a:pt x="948" y="46"/>
                  <a:pt x="975" y="48"/>
                </a:cubicBezTo>
                <a:cubicBezTo>
                  <a:pt x="984" y="50"/>
                  <a:pt x="974" y="49"/>
                  <a:pt x="954" y="48"/>
                </a:cubicBezTo>
                <a:cubicBezTo>
                  <a:pt x="937" y="47"/>
                  <a:pt x="914" y="45"/>
                  <a:pt x="893" y="45"/>
                </a:cubicBezTo>
                <a:cubicBezTo>
                  <a:pt x="871" y="44"/>
                  <a:pt x="851" y="43"/>
                  <a:pt x="841" y="43"/>
                </a:cubicBezTo>
                <a:cubicBezTo>
                  <a:pt x="791" y="42"/>
                  <a:pt x="742" y="43"/>
                  <a:pt x="693" y="45"/>
                </a:cubicBezTo>
                <a:cubicBezTo>
                  <a:pt x="689" y="45"/>
                  <a:pt x="689" y="45"/>
                  <a:pt x="689" y="45"/>
                </a:cubicBezTo>
                <a:cubicBezTo>
                  <a:pt x="689" y="45"/>
                  <a:pt x="689" y="45"/>
                  <a:pt x="689" y="45"/>
                </a:cubicBezTo>
                <a:cubicBezTo>
                  <a:pt x="688" y="45"/>
                  <a:pt x="688" y="45"/>
                  <a:pt x="688" y="45"/>
                </a:cubicBezTo>
                <a:cubicBezTo>
                  <a:pt x="686" y="45"/>
                  <a:pt x="686" y="45"/>
                  <a:pt x="686" y="45"/>
                </a:cubicBezTo>
                <a:cubicBezTo>
                  <a:pt x="686" y="45"/>
                  <a:pt x="687" y="45"/>
                  <a:pt x="688" y="45"/>
                </a:cubicBezTo>
                <a:cubicBezTo>
                  <a:pt x="689" y="45"/>
                  <a:pt x="689" y="45"/>
                  <a:pt x="689" y="45"/>
                </a:cubicBezTo>
                <a:cubicBezTo>
                  <a:pt x="689" y="45"/>
                  <a:pt x="689" y="45"/>
                  <a:pt x="689" y="45"/>
                </a:cubicBezTo>
                <a:cubicBezTo>
                  <a:pt x="689" y="45"/>
                  <a:pt x="689" y="45"/>
                  <a:pt x="689" y="45"/>
                </a:cubicBezTo>
                <a:cubicBezTo>
                  <a:pt x="692" y="45"/>
                  <a:pt x="692" y="45"/>
                  <a:pt x="692" y="45"/>
                </a:cubicBezTo>
                <a:cubicBezTo>
                  <a:pt x="701" y="45"/>
                  <a:pt x="701" y="45"/>
                  <a:pt x="701" y="45"/>
                </a:cubicBezTo>
                <a:cubicBezTo>
                  <a:pt x="701" y="45"/>
                  <a:pt x="703" y="44"/>
                  <a:pt x="707" y="44"/>
                </a:cubicBezTo>
                <a:cubicBezTo>
                  <a:pt x="756" y="43"/>
                  <a:pt x="811" y="43"/>
                  <a:pt x="855" y="43"/>
                </a:cubicBezTo>
                <a:cubicBezTo>
                  <a:pt x="873" y="44"/>
                  <a:pt x="908" y="45"/>
                  <a:pt x="926" y="47"/>
                </a:cubicBezTo>
                <a:cubicBezTo>
                  <a:pt x="922" y="47"/>
                  <a:pt x="907" y="46"/>
                  <a:pt x="888" y="46"/>
                </a:cubicBezTo>
                <a:cubicBezTo>
                  <a:pt x="907" y="46"/>
                  <a:pt x="925" y="48"/>
                  <a:pt x="941" y="49"/>
                </a:cubicBezTo>
                <a:cubicBezTo>
                  <a:pt x="955" y="49"/>
                  <a:pt x="978" y="51"/>
                  <a:pt x="985" y="52"/>
                </a:cubicBezTo>
                <a:cubicBezTo>
                  <a:pt x="986" y="52"/>
                  <a:pt x="984" y="52"/>
                  <a:pt x="985" y="52"/>
                </a:cubicBezTo>
                <a:cubicBezTo>
                  <a:pt x="986" y="52"/>
                  <a:pt x="996" y="53"/>
                  <a:pt x="997" y="53"/>
                </a:cubicBezTo>
                <a:cubicBezTo>
                  <a:pt x="1004" y="53"/>
                  <a:pt x="1003" y="53"/>
                  <a:pt x="1011" y="54"/>
                </a:cubicBezTo>
                <a:cubicBezTo>
                  <a:pt x="1022" y="55"/>
                  <a:pt x="1022" y="55"/>
                  <a:pt x="1029" y="56"/>
                </a:cubicBezTo>
                <a:cubicBezTo>
                  <a:pt x="1067" y="59"/>
                  <a:pt x="1104" y="64"/>
                  <a:pt x="1142" y="69"/>
                </a:cubicBezTo>
                <a:cubicBezTo>
                  <a:pt x="1154" y="71"/>
                  <a:pt x="1154" y="71"/>
                  <a:pt x="1154" y="71"/>
                </a:cubicBezTo>
                <a:cubicBezTo>
                  <a:pt x="1158" y="72"/>
                  <a:pt x="1155" y="72"/>
                  <a:pt x="1159" y="72"/>
                </a:cubicBezTo>
                <a:cubicBezTo>
                  <a:pt x="1162" y="73"/>
                  <a:pt x="1161" y="72"/>
                  <a:pt x="1165" y="73"/>
                </a:cubicBezTo>
                <a:cubicBezTo>
                  <a:pt x="1179" y="75"/>
                  <a:pt x="1196" y="78"/>
                  <a:pt x="1211" y="81"/>
                </a:cubicBezTo>
                <a:cubicBezTo>
                  <a:pt x="1229" y="84"/>
                  <a:pt x="1249" y="88"/>
                  <a:pt x="1267" y="94"/>
                </a:cubicBezTo>
                <a:cubicBezTo>
                  <a:pt x="1275" y="97"/>
                  <a:pt x="1284" y="101"/>
                  <a:pt x="1291" y="105"/>
                </a:cubicBezTo>
                <a:cubicBezTo>
                  <a:pt x="1298" y="109"/>
                  <a:pt x="1303" y="114"/>
                  <a:pt x="1305" y="119"/>
                </a:cubicBezTo>
                <a:cubicBezTo>
                  <a:pt x="1306" y="122"/>
                  <a:pt x="1306" y="121"/>
                  <a:pt x="1306" y="121"/>
                </a:cubicBezTo>
                <a:cubicBezTo>
                  <a:pt x="1306" y="121"/>
                  <a:pt x="1306" y="121"/>
                  <a:pt x="1307" y="124"/>
                </a:cubicBezTo>
                <a:cubicBezTo>
                  <a:pt x="1307" y="125"/>
                  <a:pt x="1307" y="126"/>
                  <a:pt x="1307" y="126"/>
                </a:cubicBezTo>
                <a:cubicBezTo>
                  <a:pt x="1307" y="127"/>
                  <a:pt x="1306" y="127"/>
                  <a:pt x="1306" y="128"/>
                </a:cubicBezTo>
                <a:cubicBezTo>
                  <a:pt x="1304" y="130"/>
                  <a:pt x="1302" y="132"/>
                  <a:pt x="1300" y="134"/>
                </a:cubicBezTo>
                <a:cubicBezTo>
                  <a:pt x="1296" y="138"/>
                  <a:pt x="1291" y="142"/>
                  <a:pt x="1285" y="145"/>
                </a:cubicBezTo>
                <a:cubicBezTo>
                  <a:pt x="1274" y="152"/>
                  <a:pt x="1262" y="158"/>
                  <a:pt x="1250" y="163"/>
                </a:cubicBezTo>
                <a:cubicBezTo>
                  <a:pt x="1247" y="164"/>
                  <a:pt x="1244" y="165"/>
                  <a:pt x="1241" y="166"/>
                </a:cubicBezTo>
                <a:cubicBezTo>
                  <a:pt x="1231" y="169"/>
                  <a:pt x="1231" y="169"/>
                  <a:pt x="1231" y="169"/>
                </a:cubicBezTo>
                <a:cubicBezTo>
                  <a:pt x="1224" y="171"/>
                  <a:pt x="1218" y="173"/>
                  <a:pt x="1211" y="175"/>
                </a:cubicBezTo>
                <a:cubicBezTo>
                  <a:pt x="1198" y="178"/>
                  <a:pt x="1184" y="182"/>
                  <a:pt x="1171" y="185"/>
                </a:cubicBezTo>
                <a:cubicBezTo>
                  <a:pt x="1167" y="186"/>
                  <a:pt x="1170" y="185"/>
                  <a:pt x="1164" y="186"/>
                </a:cubicBezTo>
                <a:cubicBezTo>
                  <a:pt x="1156" y="188"/>
                  <a:pt x="1158" y="188"/>
                  <a:pt x="1152" y="189"/>
                </a:cubicBezTo>
                <a:cubicBezTo>
                  <a:pt x="1147" y="190"/>
                  <a:pt x="1144" y="191"/>
                  <a:pt x="1141" y="191"/>
                </a:cubicBezTo>
                <a:cubicBezTo>
                  <a:pt x="1110" y="197"/>
                  <a:pt x="1078" y="201"/>
                  <a:pt x="1045" y="205"/>
                </a:cubicBezTo>
                <a:cubicBezTo>
                  <a:pt x="1013" y="208"/>
                  <a:pt x="980" y="210"/>
                  <a:pt x="947" y="213"/>
                </a:cubicBezTo>
                <a:cubicBezTo>
                  <a:pt x="885" y="217"/>
                  <a:pt x="823" y="220"/>
                  <a:pt x="765" y="221"/>
                </a:cubicBezTo>
                <a:cubicBezTo>
                  <a:pt x="719" y="222"/>
                  <a:pt x="675" y="223"/>
                  <a:pt x="633" y="222"/>
                </a:cubicBezTo>
                <a:cubicBezTo>
                  <a:pt x="578" y="222"/>
                  <a:pt x="530" y="221"/>
                  <a:pt x="478" y="219"/>
                </a:cubicBezTo>
                <a:cubicBezTo>
                  <a:pt x="441" y="218"/>
                  <a:pt x="400" y="216"/>
                  <a:pt x="368" y="214"/>
                </a:cubicBezTo>
                <a:cubicBezTo>
                  <a:pt x="350" y="214"/>
                  <a:pt x="350" y="214"/>
                  <a:pt x="350" y="214"/>
                </a:cubicBezTo>
                <a:cubicBezTo>
                  <a:pt x="321" y="212"/>
                  <a:pt x="321" y="212"/>
                  <a:pt x="321" y="212"/>
                </a:cubicBezTo>
                <a:cubicBezTo>
                  <a:pt x="296" y="210"/>
                  <a:pt x="270" y="209"/>
                  <a:pt x="244" y="206"/>
                </a:cubicBezTo>
                <a:cubicBezTo>
                  <a:pt x="215" y="204"/>
                  <a:pt x="188" y="201"/>
                  <a:pt x="160" y="198"/>
                </a:cubicBezTo>
                <a:cubicBezTo>
                  <a:pt x="144" y="196"/>
                  <a:pt x="129" y="194"/>
                  <a:pt x="114" y="191"/>
                </a:cubicBezTo>
                <a:cubicBezTo>
                  <a:pt x="103" y="189"/>
                  <a:pt x="93" y="187"/>
                  <a:pt x="82" y="185"/>
                </a:cubicBezTo>
                <a:cubicBezTo>
                  <a:pt x="68" y="182"/>
                  <a:pt x="53" y="178"/>
                  <a:pt x="40" y="172"/>
                </a:cubicBezTo>
                <a:cubicBezTo>
                  <a:pt x="33" y="170"/>
                  <a:pt x="26" y="166"/>
                  <a:pt x="22" y="163"/>
                </a:cubicBezTo>
                <a:cubicBezTo>
                  <a:pt x="17" y="159"/>
                  <a:pt x="14" y="154"/>
                  <a:pt x="14" y="149"/>
                </a:cubicBezTo>
                <a:cubicBezTo>
                  <a:pt x="14" y="144"/>
                  <a:pt x="19" y="137"/>
                  <a:pt x="26" y="131"/>
                </a:cubicBezTo>
                <a:cubicBezTo>
                  <a:pt x="33" y="126"/>
                  <a:pt x="41" y="121"/>
                  <a:pt x="50" y="117"/>
                </a:cubicBezTo>
                <a:cubicBezTo>
                  <a:pt x="67" y="108"/>
                  <a:pt x="85" y="101"/>
                  <a:pt x="103" y="95"/>
                </a:cubicBezTo>
                <a:cubicBezTo>
                  <a:pt x="144" y="82"/>
                  <a:pt x="195" y="70"/>
                  <a:pt x="235" y="61"/>
                </a:cubicBezTo>
                <a:cubicBezTo>
                  <a:pt x="268" y="55"/>
                  <a:pt x="302" y="49"/>
                  <a:pt x="340" y="44"/>
                </a:cubicBezTo>
                <a:cubicBezTo>
                  <a:pt x="350" y="42"/>
                  <a:pt x="350" y="42"/>
                  <a:pt x="350" y="42"/>
                </a:cubicBezTo>
                <a:cubicBezTo>
                  <a:pt x="407" y="35"/>
                  <a:pt x="471" y="28"/>
                  <a:pt x="517" y="25"/>
                </a:cubicBezTo>
                <a:cubicBezTo>
                  <a:pt x="534" y="24"/>
                  <a:pt x="549" y="23"/>
                  <a:pt x="565" y="22"/>
                </a:cubicBezTo>
                <a:cubicBezTo>
                  <a:pt x="583" y="21"/>
                  <a:pt x="599" y="20"/>
                  <a:pt x="616" y="19"/>
                </a:cubicBezTo>
                <a:cubicBezTo>
                  <a:pt x="632" y="19"/>
                  <a:pt x="632" y="19"/>
                  <a:pt x="632" y="19"/>
                </a:cubicBezTo>
                <a:cubicBezTo>
                  <a:pt x="649" y="18"/>
                  <a:pt x="666" y="17"/>
                  <a:pt x="684" y="17"/>
                </a:cubicBezTo>
                <a:cubicBezTo>
                  <a:pt x="712" y="16"/>
                  <a:pt x="742" y="16"/>
                  <a:pt x="774" y="16"/>
                </a:cubicBezTo>
                <a:cubicBezTo>
                  <a:pt x="799" y="16"/>
                  <a:pt x="836" y="16"/>
                  <a:pt x="864" y="16"/>
                </a:cubicBezTo>
                <a:cubicBezTo>
                  <a:pt x="912" y="18"/>
                  <a:pt x="961" y="19"/>
                  <a:pt x="1010" y="23"/>
                </a:cubicBezTo>
                <a:cubicBezTo>
                  <a:pt x="1026" y="24"/>
                  <a:pt x="1041" y="26"/>
                  <a:pt x="1058" y="27"/>
                </a:cubicBezTo>
                <a:cubicBezTo>
                  <a:pt x="1075" y="29"/>
                  <a:pt x="1096" y="31"/>
                  <a:pt x="1117" y="35"/>
                </a:cubicBezTo>
                <a:cubicBezTo>
                  <a:pt x="1123" y="36"/>
                  <a:pt x="1123" y="36"/>
                  <a:pt x="1123" y="36"/>
                </a:cubicBezTo>
                <a:cubicBezTo>
                  <a:pt x="1123" y="36"/>
                  <a:pt x="1123" y="36"/>
                  <a:pt x="1123" y="36"/>
                </a:cubicBezTo>
                <a:cubicBezTo>
                  <a:pt x="1124" y="36"/>
                  <a:pt x="1124" y="36"/>
                  <a:pt x="1124" y="36"/>
                </a:cubicBezTo>
                <a:cubicBezTo>
                  <a:pt x="1125" y="36"/>
                  <a:pt x="1125" y="36"/>
                  <a:pt x="1125" y="36"/>
                </a:cubicBezTo>
                <a:cubicBezTo>
                  <a:pt x="1125" y="36"/>
                  <a:pt x="1127" y="36"/>
                  <a:pt x="1127" y="37"/>
                </a:cubicBezTo>
                <a:cubicBezTo>
                  <a:pt x="1127" y="38"/>
                  <a:pt x="1128" y="36"/>
                  <a:pt x="1129" y="37"/>
                </a:cubicBezTo>
                <a:cubicBezTo>
                  <a:pt x="1129" y="37"/>
                  <a:pt x="1129" y="37"/>
                  <a:pt x="1129" y="38"/>
                </a:cubicBezTo>
                <a:cubicBezTo>
                  <a:pt x="1129" y="38"/>
                  <a:pt x="1129" y="38"/>
                  <a:pt x="1130" y="38"/>
                </a:cubicBezTo>
                <a:cubicBezTo>
                  <a:pt x="1130" y="38"/>
                  <a:pt x="1130" y="39"/>
                  <a:pt x="1131" y="39"/>
                </a:cubicBezTo>
                <a:cubicBezTo>
                  <a:pt x="1131" y="39"/>
                  <a:pt x="1131" y="39"/>
                  <a:pt x="1131" y="39"/>
                </a:cubicBezTo>
                <a:cubicBezTo>
                  <a:pt x="1132" y="39"/>
                  <a:pt x="1132" y="39"/>
                  <a:pt x="1133" y="39"/>
                </a:cubicBezTo>
                <a:cubicBezTo>
                  <a:pt x="1133" y="39"/>
                  <a:pt x="1134" y="39"/>
                  <a:pt x="1134" y="39"/>
                </a:cubicBezTo>
                <a:cubicBezTo>
                  <a:pt x="1135" y="39"/>
                  <a:pt x="1135" y="39"/>
                  <a:pt x="1135" y="39"/>
                </a:cubicBezTo>
                <a:cubicBezTo>
                  <a:pt x="1136" y="39"/>
                  <a:pt x="1136" y="39"/>
                  <a:pt x="1137" y="38"/>
                </a:cubicBezTo>
                <a:cubicBezTo>
                  <a:pt x="1137" y="38"/>
                  <a:pt x="1138" y="38"/>
                  <a:pt x="1138" y="38"/>
                </a:cubicBezTo>
                <a:cubicBezTo>
                  <a:pt x="1138" y="38"/>
                  <a:pt x="1139" y="38"/>
                  <a:pt x="1139" y="38"/>
                </a:cubicBezTo>
                <a:cubicBezTo>
                  <a:pt x="1140" y="37"/>
                  <a:pt x="1141" y="36"/>
                  <a:pt x="1142" y="36"/>
                </a:cubicBezTo>
                <a:cubicBezTo>
                  <a:pt x="1142" y="36"/>
                  <a:pt x="1142" y="35"/>
                  <a:pt x="1143" y="35"/>
                </a:cubicBezTo>
                <a:cubicBezTo>
                  <a:pt x="1143" y="35"/>
                  <a:pt x="1143" y="35"/>
                  <a:pt x="1143" y="35"/>
                </a:cubicBezTo>
                <a:cubicBezTo>
                  <a:pt x="1143" y="34"/>
                  <a:pt x="1143" y="33"/>
                  <a:pt x="1144" y="33"/>
                </a:cubicBezTo>
                <a:cubicBezTo>
                  <a:pt x="1144" y="33"/>
                  <a:pt x="1144" y="33"/>
                  <a:pt x="1144" y="33"/>
                </a:cubicBezTo>
                <a:cubicBezTo>
                  <a:pt x="1144" y="32"/>
                  <a:pt x="1144" y="31"/>
                  <a:pt x="1144" y="30"/>
                </a:cubicBezTo>
                <a:cubicBezTo>
                  <a:pt x="1144" y="29"/>
                  <a:pt x="1144" y="28"/>
                  <a:pt x="1144" y="28"/>
                </a:cubicBezTo>
                <a:cubicBezTo>
                  <a:pt x="1144" y="28"/>
                  <a:pt x="1144" y="27"/>
                  <a:pt x="1144" y="27"/>
                </a:cubicBezTo>
                <a:cubicBezTo>
                  <a:pt x="1144" y="26"/>
                  <a:pt x="1143" y="26"/>
                  <a:pt x="1143" y="26"/>
                </a:cubicBezTo>
                <a:cubicBezTo>
                  <a:pt x="1143" y="25"/>
                  <a:pt x="1143" y="25"/>
                  <a:pt x="1143" y="25"/>
                </a:cubicBezTo>
                <a:cubicBezTo>
                  <a:pt x="1143" y="25"/>
                  <a:pt x="1142" y="24"/>
                  <a:pt x="1142" y="24"/>
                </a:cubicBezTo>
                <a:cubicBezTo>
                  <a:pt x="1142" y="24"/>
                  <a:pt x="1142" y="24"/>
                  <a:pt x="1142" y="24"/>
                </a:cubicBezTo>
                <a:cubicBezTo>
                  <a:pt x="1141" y="23"/>
                  <a:pt x="1141" y="22"/>
                  <a:pt x="1140" y="22"/>
                </a:cubicBezTo>
                <a:cubicBezTo>
                  <a:pt x="1140" y="22"/>
                  <a:pt x="1139" y="21"/>
                  <a:pt x="1139" y="21"/>
                </a:cubicBezTo>
                <a:cubicBezTo>
                  <a:pt x="1138" y="21"/>
                  <a:pt x="1137" y="21"/>
                  <a:pt x="1137" y="20"/>
                </a:cubicBezTo>
                <a:cubicBezTo>
                  <a:pt x="1137" y="20"/>
                  <a:pt x="1137" y="20"/>
                  <a:pt x="1137" y="20"/>
                </a:cubicBezTo>
                <a:cubicBezTo>
                  <a:pt x="1137" y="20"/>
                  <a:pt x="1136" y="20"/>
                  <a:pt x="1136" y="20"/>
                </a:cubicBezTo>
                <a:cubicBezTo>
                  <a:pt x="1136" y="20"/>
                  <a:pt x="1135" y="20"/>
                  <a:pt x="1135" y="20"/>
                </a:cubicBezTo>
                <a:cubicBezTo>
                  <a:pt x="1135" y="20"/>
                  <a:pt x="1134" y="19"/>
                  <a:pt x="1134" y="19"/>
                </a:cubicBezTo>
                <a:cubicBezTo>
                  <a:pt x="1134" y="19"/>
                  <a:pt x="1134" y="20"/>
                  <a:pt x="1133" y="20"/>
                </a:cubicBezTo>
                <a:cubicBezTo>
                  <a:pt x="1133" y="20"/>
                  <a:pt x="1132" y="19"/>
                  <a:pt x="1132" y="19"/>
                </a:cubicBezTo>
                <a:cubicBezTo>
                  <a:pt x="1131" y="19"/>
                  <a:pt x="1131" y="19"/>
                  <a:pt x="1131" y="19"/>
                </a:cubicBezTo>
                <a:cubicBezTo>
                  <a:pt x="1131" y="19"/>
                  <a:pt x="1130" y="19"/>
                  <a:pt x="1130" y="20"/>
                </a:cubicBezTo>
                <a:cubicBezTo>
                  <a:pt x="1130" y="20"/>
                  <a:pt x="1128" y="19"/>
                  <a:pt x="1127" y="20"/>
                </a:cubicBezTo>
                <a:cubicBezTo>
                  <a:pt x="1127" y="19"/>
                  <a:pt x="1127" y="19"/>
                  <a:pt x="1126" y="19"/>
                </a:cubicBezTo>
                <a:cubicBezTo>
                  <a:pt x="1126" y="19"/>
                  <a:pt x="1126" y="19"/>
                  <a:pt x="1126" y="19"/>
                </a:cubicBezTo>
                <a:cubicBezTo>
                  <a:pt x="1126" y="19"/>
                  <a:pt x="1126" y="19"/>
                  <a:pt x="1126" y="19"/>
                </a:cubicBezTo>
                <a:cubicBezTo>
                  <a:pt x="1122" y="19"/>
                  <a:pt x="1122" y="19"/>
                  <a:pt x="1122" y="19"/>
                </a:cubicBezTo>
                <a:cubicBezTo>
                  <a:pt x="1103" y="16"/>
                  <a:pt x="1103" y="16"/>
                  <a:pt x="1103" y="16"/>
                </a:cubicBezTo>
                <a:cubicBezTo>
                  <a:pt x="1098" y="15"/>
                  <a:pt x="1092" y="15"/>
                  <a:pt x="1087" y="14"/>
                </a:cubicBezTo>
                <a:cubicBezTo>
                  <a:pt x="1078" y="13"/>
                  <a:pt x="1067" y="12"/>
                  <a:pt x="1056" y="11"/>
                </a:cubicBezTo>
                <a:cubicBezTo>
                  <a:pt x="1037" y="9"/>
                  <a:pt x="1021" y="8"/>
                  <a:pt x="1005" y="7"/>
                </a:cubicBezTo>
                <a:cubicBezTo>
                  <a:pt x="981" y="5"/>
                  <a:pt x="964" y="4"/>
                  <a:pt x="944" y="3"/>
                </a:cubicBezTo>
                <a:cubicBezTo>
                  <a:pt x="920" y="2"/>
                  <a:pt x="920" y="2"/>
                  <a:pt x="920" y="2"/>
                </a:cubicBezTo>
                <a:cubicBezTo>
                  <a:pt x="898" y="2"/>
                  <a:pt x="898" y="2"/>
                  <a:pt x="898" y="2"/>
                </a:cubicBezTo>
                <a:cubicBezTo>
                  <a:pt x="875" y="1"/>
                  <a:pt x="875" y="1"/>
                  <a:pt x="875" y="1"/>
                </a:cubicBezTo>
                <a:cubicBezTo>
                  <a:pt x="860" y="1"/>
                  <a:pt x="860" y="1"/>
                  <a:pt x="860" y="1"/>
                </a:cubicBezTo>
                <a:cubicBezTo>
                  <a:pt x="844" y="0"/>
                  <a:pt x="844" y="0"/>
                  <a:pt x="844" y="0"/>
                </a:cubicBezTo>
                <a:cubicBezTo>
                  <a:pt x="824" y="0"/>
                  <a:pt x="824" y="0"/>
                  <a:pt x="824" y="0"/>
                </a:cubicBezTo>
                <a:cubicBezTo>
                  <a:pt x="800" y="0"/>
                  <a:pt x="773" y="0"/>
                  <a:pt x="750" y="1"/>
                </a:cubicBezTo>
                <a:cubicBezTo>
                  <a:pt x="708" y="1"/>
                  <a:pt x="671" y="2"/>
                  <a:pt x="622" y="4"/>
                </a:cubicBezTo>
                <a:cubicBezTo>
                  <a:pt x="587" y="6"/>
                  <a:pt x="587" y="6"/>
                  <a:pt x="587" y="6"/>
                </a:cubicBezTo>
                <a:cubicBezTo>
                  <a:pt x="584" y="6"/>
                  <a:pt x="584" y="6"/>
                  <a:pt x="580" y="6"/>
                </a:cubicBezTo>
                <a:cubicBezTo>
                  <a:pt x="554" y="7"/>
                  <a:pt x="527" y="10"/>
                  <a:pt x="500" y="11"/>
                </a:cubicBezTo>
                <a:cubicBezTo>
                  <a:pt x="497" y="12"/>
                  <a:pt x="497" y="12"/>
                  <a:pt x="497" y="12"/>
                </a:cubicBezTo>
                <a:cubicBezTo>
                  <a:pt x="460" y="14"/>
                  <a:pt x="414" y="19"/>
                  <a:pt x="385" y="23"/>
                </a:cubicBezTo>
                <a:cubicBezTo>
                  <a:pt x="363" y="25"/>
                  <a:pt x="337" y="29"/>
                  <a:pt x="309" y="33"/>
                </a:cubicBezTo>
                <a:cubicBezTo>
                  <a:pt x="297" y="35"/>
                  <a:pt x="284" y="37"/>
                  <a:pt x="272" y="39"/>
                </a:cubicBezTo>
                <a:cubicBezTo>
                  <a:pt x="249" y="44"/>
                  <a:pt x="218" y="50"/>
                  <a:pt x="196" y="55"/>
                </a:cubicBezTo>
                <a:cubicBezTo>
                  <a:pt x="176" y="60"/>
                  <a:pt x="176" y="60"/>
                  <a:pt x="176" y="60"/>
                </a:cubicBezTo>
                <a:cubicBezTo>
                  <a:pt x="164" y="63"/>
                  <a:pt x="152" y="66"/>
                  <a:pt x="139" y="69"/>
                </a:cubicBezTo>
                <a:cubicBezTo>
                  <a:pt x="115" y="76"/>
                  <a:pt x="89" y="84"/>
                  <a:pt x="65" y="94"/>
                </a:cubicBezTo>
                <a:cubicBezTo>
                  <a:pt x="53" y="99"/>
                  <a:pt x="41" y="104"/>
                  <a:pt x="30" y="111"/>
                </a:cubicBezTo>
                <a:cubicBezTo>
                  <a:pt x="25" y="114"/>
                  <a:pt x="19" y="118"/>
                  <a:pt x="15" y="122"/>
                </a:cubicBezTo>
                <a:cubicBezTo>
                  <a:pt x="10" y="127"/>
                  <a:pt x="5" y="131"/>
                  <a:pt x="2" y="138"/>
                </a:cubicBezTo>
                <a:cubicBezTo>
                  <a:pt x="1" y="142"/>
                  <a:pt x="0" y="146"/>
                  <a:pt x="0" y="151"/>
                </a:cubicBezTo>
                <a:cubicBezTo>
                  <a:pt x="0" y="155"/>
                  <a:pt x="1" y="159"/>
                  <a:pt x="3" y="163"/>
                </a:cubicBezTo>
                <a:cubicBezTo>
                  <a:pt x="4" y="165"/>
                  <a:pt x="6" y="166"/>
                  <a:pt x="7" y="168"/>
                </a:cubicBezTo>
                <a:cubicBezTo>
                  <a:pt x="8" y="169"/>
                  <a:pt x="10" y="171"/>
                  <a:pt x="11" y="172"/>
                </a:cubicBezTo>
                <a:cubicBezTo>
                  <a:pt x="14" y="175"/>
                  <a:pt x="17" y="177"/>
                  <a:pt x="21" y="179"/>
                </a:cubicBezTo>
                <a:cubicBezTo>
                  <a:pt x="33" y="186"/>
                  <a:pt x="45" y="190"/>
                  <a:pt x="58" y="193"/>
                </a:cubicBezTo>
                <a:cubicBezTo>
                  <a:pt x="70" y="197"/>
                  <a:pt x="83" y="200"/>
                  <a:pt x="95" y="202"/>
                </a:cubicBezTo>
                <a:cubicBezTo>
                  <a:pt x="101" y="203"/>
                  <a:pt x="108" y="204"/>
                  <a:pt x="113" y="205"/>
                </a:cubicBezTo>
                <a:cubicBezTo>
                  <a:pt x="128" y="208"/>
                  <a:pt x="142" y="210"/>
                  <a:pt x="158" y="212"/>
                </a:cubicBezTo>
                <a:cubicBezTo>
                  <a:pt x="197" y="217"/>
                  <a:pt x="236" y="220"/>
                  <a:pt x="272" y="223"/>
                </a:cubicBezTo>
                <a:cubicBezTo>
                  <a:pt x="318" y="226"/>
                  <a:pt x="386" y="230"/>
                  <a:pt x="440" y="232"/>
                </a:cubicBezTo>
                <a:cubicBezTo>
                  <a:pt x="452" y="232"/>
                  <a:pt x="464" y="233"/>
                  <a:pt x="476" y="233"/>
                </a:cubicBezTo>
                <a:cubicBezTo>
                  <a:pt x="515" y="234"/>
                  <a:pt x="564" y="235"/>
                  <a:pt x="605" y="236"/>
                </a:cubicBezTo>
                <a:cubicBezTo>
                  <a:pt x="690" y="237"/>
                  <a:pt x="777" y="235"/>
                  <a:pt x="863" y="231"/>
                </a:cubicBezTo>
                <a:cubicBezTo>
                  <a:pt x="906" y="229"/>
                  <a:pt x="950" y="227"/>
                  <a:pt x="992" y="223"/>
                </a:cubicBezTo>
                <a:cubicBezTo>
                  <a:pt x="1035" y="220"/>
                  <a:pt x="1078" y="216"/>
                  <a:pt x="1120" y="209"/>
                </a:cubicBezTo>
                <a:cubicBezTo>
                  <a:pt x="1133" y="207"/>
                  <a:pt x="1153" y="203"/>
                  <a:pt x="1164" y="200"/>
                </a:cubicBezTo>
                <a:cubicBezTo>
                  <a:pt x="1167" y="200"/>
                  <a:pt x="1174" y="198"/>
                  <a:pt x="1180" y="197"/>
                </a:cubicBezTo>
                <a:cubicBezTo>
                  <a:pt x="1201" y="191"/>
                  <a:pt x="1226" y="184"/>
                  <a:pt x="1252" y="176"/>
                </a:cubicBezTo>
                <a:cubicBezTo>
                  <a:pt x="1259" y="174"/>
                  <a:pt x="1274" y="167"/>
                  <a:pt x="1282" y="162"/>
                </a:cubicBezTo>
                <a:cubicBezTo>
                  <a:pt x="1286" y="160"/>
                  <a:pt x="1277" y="165"/>
                  <a:pt x="1284" y="161"/>
                </a:cubicBezTo>
                <a:cubicBezTo>
                  <a:pt x="1288" y="159"/>
                  <a:pt x="1294" y="155"/>
                  <a:pt x="1301" y="150"/>
                </a:cubicBezTo>
                <a:cubicBezTo>
                  <a:pt x="1304" y="148"/>
                  <a:pt x="1308" y="145"/>
                  <a:pt x="1311" y="141"/>
                </a:cubicBezTo>
                <a:cubicBezTo>
                  <a:pt x="1313" y="139"/>
                  <a:pt x="1315" y="137"/>
                  <a:pt x="1317" y="134"/>
                </a:cubicBezTo>
                <a:cubicBezTo>
                  <a:pt x="1317" y="133"/>
                  <a:pt x="1318" y="132"/>
                  <a:pt x="1319" y="130"/>
                </a:cubicBezTo>
                <a:cubicBezTo>
                  <a:pt x="1319" y="129"/>
                  <a:pt x="1319" y="128"/>
                  <a:pt x="1319" y="127"/>
                </a:cubicBezTo>
                <a:cubicBezTo>
                  <a:pt x="1319" y="126"/>
                  <a:pt x="1319" y="126"/>
                  <a:pt x="1319" y="126"/>
                </a:cubicBezTo>
                <a:close/>
                <a:moveTo>
                  <a:pt x="1104" y="52"/>
                </a:moveTo>
                <a:cubicBezTo>
                  <a:pt x="1102" y="51"/>
                  <a:pt x="1092" y="50"/>
                  <a:pt x="1091" y="50"/>
                </a:cubicBezTo>
                <a:cubicBezTo>
                  <a:pt x="1095" y="50"/>
                  <a:pt x="1103" y="52"/>
                  <a:pt x="1104" y="52"/>
                </a:cubicBezTo>
                <a:close/>
                <a:moveTo>
                  <a:pt x="985" y="52"/>
                </a:moveTo>
                <a:cubicBezTo>
                  <a:pt x="985" y="52"/>
                  <a:pt x="985" y="52"/>
                  <a:pt x="985" y="52"/>
                </a:cubicBezTo>
                <a:cubicBezTo>
                  <a:pt x="985" y="52"/>
                  <a:pt x="985" y="52"/>
                  <a:pt x="985" y="52"/>
                </a:cubicBezTo>
                <a:close/>
                <a:moveTo>
                  <a:pt x="689" y="44"/>
                </a:moveTo>
                <a:cubicBezTo>
                  <a:pt x="689" y="43"/>
                  <a:pt x="688" y="44"/>
                  <a:pt x="688" y="43"/>
                </a:cubicBezTo>
                <a:cubicBezTo>
                  <a:pt x="689" y="43"/>
                  <a:pt x="689" y="43"/>
                  <a:pt x="689" y="43"/>
                </a:cubicBezTo>
                <a:cubicBezTo>
                  <a:pt x="689" y="43"/>
                  <a:pt x="687" y="43"/>
                  <a:pt x="687" y="43"/>
                </a:cubicBezTo>
                <a:cubicBezTo>
                  <a:pt x="687" y="43"/>
                  <a:pt x="688" y="44"/>
                  <a:pt x="688" y="43"/>
                </a:cubicBezTo>
                <a:cubicBezTo>
                  <a:pt x="688" y="43"/>
                  <a:pt x="688" y="43"/>
                  <a:pt x="688" y="44"/>
                </a:cubicBezTo>
                <a:cubicBezTo>
                  <a:pt x="688" y="44"/>
                  <a:pt x="688" y="43"/>
                  <a:pt x="688" y="43"/>
                </a:cubicBezTo>
                <a:cubicBezTo>
                  <a:pt x="688" y="44"/>
                  <a:pt x="688" y="44"/>
                  <a:pt x="688" y="44"/>
                </a:cubicBezTo>
                <a:cubicBezTo>
                  <a:pt x="689" y="44"/>
                  <a:pt x="689" y="44"/>
                  <a:pt x="689" y="44"/>
                </a:cubicBezTo>
                <a:close/>
                <a:moveTo>
                  <a:pt x="1041" y="46"/>
                </a:moveTo>
                <a:cubicBezTo>
                  <a:pt x="1044" y="47"/>
                  <a:pt x="1051" y="47"/>
                  <a:pt x="1053" y="48"/>
                </a:cubicBezTo>
                <a:cubicBezTo>
                  <a:pt x="1049" y="47"/>
                  <a:pt x="1042" y="46"/>
                  <a:pt x="1041" y="46"/>
                </a:cubicBezTo>
                <a:close/>
                <a:moveTo>
                  <a:pt x="689" y="39"/>
                </a:moveTo>
                <a:cubicBezTo>
                  <a:pt x="689" y="39"/>
                  <a:pt x="688" y="39"/>
                  <a:pt x="688" y="39"/>
                </a:cubicBezTo>
                <a:cubicBezTo>
                  <a:pt x="689" y="39"/>
                  <a:pt x="689" y="39"/>
                  <a:pt x="689" y="39"/>
                </a:cubicBezTo>
                <a:close/>
                <a:moveTo>
                  <a:pt x="688" y="45"/>
                </a:moveTo>
                <a:cubicBezTo>
                  <a:pt x="688" y="45"/>
                  <a:pt x="688" y="45"/>
                  <a:pt x="687" y="45"/>
                </a:cubicBezTo>
                <a:cubicBezTo>
                  <a:pt x="688" y="45"/>
                  <a:pt x="688" y="45"/>
                  <a:pt x="688" y="45"/>
                </a:cubicBezTo>
                <a:close/>
                <a:moveTo>
                  <a:pt x="863" y="47"/>
                </a:moveTo>
                <a:cubicBezTo>
                  <a:pt x="849" y="46"/>
                  <a:pt x="839" y="46"/>
                  <a:pt x="830" y="46"/>
                </a:cubicBezTo>
                <a:cubicBezTo>
                  <a:pt x="838" y="46"/>
                  <a:pt x="848" y="46"/>
                  <a:pt x="853" y="47"/>
                </a:cubicBezTo>
                <a:cubicBezTo>
                  <a:pt x="855" y="46"/>
                  <a:pt x="860" y="47"/>
                  <a:pt x="863" y="47"/>
                </a:cubicBezTo>
                <a:close/>
                <a:moveTo>
                  <a:pt x="1279" y="100"/>
                </a:moveTo>
                <a:cubicBezTo>
                  <a:pt x="1276" y="98"/>
                  <a:pt x="1271" y="96"/>
                  <a:pt x="1270" y="96"/>
                </a:cubicBezTo>
                <a:cubicBezTo>
                  <a:pt x="1274" y="98"/>
                  <a:pt x="1277" y="99"/>
                  <a:pt x="1279" y="100"/>
                </a:cubicBezTo>
                <a:close/>
                <a:moveTo>
                  <a:pt x="688" y="39"/>
                </a:moveTo>
                <a:cubicBezTo>
                  <a:pt x="688" y="39"/>
                  <a:pt x="688" y="39"/>
                  <a:pt x="688" y="39"/>
                </a:cubicBezTo>
                <a:cubicBezTo>
                  <a:pt x="688" y="39"/>
                  <a:pt x="688" y="39"/>
                  <a:pt x="688" y="39"/>
                </a:cubicBezTo>
                <a:cubicBezTo>
                  <a:pt x="688" y="39"/>
                  <a:pt x="688" y="39"/>
                  <a:pt x="688" y="39"/>
                </a:cubicBezTo>
                <a:close/>
                <a:moveTo>
                  <a:pt x="688" y="46"/>
                </a:moveTo>
                <a:cubicBezTo>
                  <a:pt x="688" y="46"/>
                  <a:pt x="689" y="46"/>
                  <a:pt x="689" y="46"/>
                </a:cubicBezTo>
                <a:cubicBezTo>
                  <a:pt x="688" y="46"/>
                  <a:pt x="688" y="46"/>
                  <a:pt x="688" y="46"/>
                </a:cubicBezTo>
                <a:close/>
                <a:moveTo>
                  <a:pt x="769" y="37"/>
                </a:moveTo>
                <a:cubicBezTo>
                  <a:pt x="762" y="37"/>
                  <a:pt x="762" y="37"/>
                  <a:pt x="762" y="37"/>
                </a:cubicBezTo>
                <a:cubicBezTo>
                  <a:pt x="761" y="37"/>
                  <a:pt x="762" y="37"/>
                  <a:pt x="763" y="37"/>
                </a:cubicBezTo>
                <a:cubicBezTo>
                  <a:pt x="768" y="37"/>
                  <a:pt x="769" y="37"/>
                  <a:pt x="769" y="37"/>
                </a:cubicBezTo>
                <a:close/>
                <a:moveTo>
                  <a:pt x="923" y="41"/>
                </a:moveTo>
                <a:cubicBezTo>
                  <a:pt x="912" y="40"/>
                  <a:pt x="912" y="40"/>
                  <a:pt x="912" y="40"/>
                </a:cubicBezTo>
                <a:cubicBezTo>
                  <a:pt x="907" y="40"/>
                  <a:pt x="879" y="39"/>
                  <a:pt x="882" y="39"/>
                </a:cubicBezTo>
                <a:cubicBezTo>
                  <a:pt x="899" y="40"/>
                  <a:pt x="924" y="41"/>
                  <a:pt x="938" y="42"/>
                </a:cubicBezTo>
                <a:cubicBezTo>
                  <a:pt x="933" y="41"/>
                  <a:pt x="928" y="41"/>
                  <a:pt x="923" y="41"/>
                </a:cubicBezTo>
                <a:close/>
                <a:moveTo>
                  <a:pt x="926" y="46"/>
                </a:moveTo>
                <a:cubicBezTo>
                  <a:pt x="967" y="48"/>
                  <a:pt x="967" y="48"/>
                  <a:pt x="967" y="48"/>
                </a:cubicBezTo>
                <a:cubicBezTo>
                  <a:pt x="954" y="47"/>
                  <a:pt x="939" y="46"/>
                  <a:pt x="926" y="46"/>
                </a:cubicBezTo>
                <a:close/>
                <a:moveTo>
                  <a:pt x="683" y="48"/>
                </a:moveTo>
                <a:cubicBezTo>
                  <a:pt x="683" y="48"/>
                  <a:pt x="683" y="48"/>
                  <a:pt x="683" y="48"/>
                </a:cubicBezTo>
                <a:close/>
                <a:moveTo>
                  <a:pt x="985" y="52"/>
                </a:moveTo>
                <a:cubicBezTo>
                  <a:pt x="985" y="52"/>
                  <a:pt x="986" y="52"/>
                  <a:pt x="986" y="52"/>
                </a:cubicBezTo>
                <a:cubicBezTo>
                  <a:pt x="986" y="52"/>
                  <a:pt x="985" y="52"/>
                  <a:pt x="985" y="52"/>
                </a:cubicBezTo>
                <a:close/>
                <a:moveTo>
                  <a:pt x="687" y="40"/>
                </a:moveTo>
                <a:cubicBezTo>
                  <a:pt x="687" y="40"/>
                  <a:pt x="687" y="40"/>
                  <a:pt x="687" y="40"/>
                </a:cubicBezTo>
                <a:cubicBezTo>
                  <a:pt x="687" y="40"/>
                  <a:pt x="687" y="40"/>
                  <a:pt x="687" y="40"/>
                </a:cubicBezTo>
                <a:close/>
                <a:moveTo>
                  <a:pt x="687" y="41"/>
                </a:moveTo>
                <a:cubicBezTo>
                  <a:pt x="687" y="41"/>
                  <a:pt x="687" y="41"/>
                  <a:pt x="687" y="41"/>
                </a:cubicBezTo>
                <a:cubicBezTo>
                  <a:pt x="687" y="41"/>
                  <a:pt x="687" y="41"/>
                  <a:pt x="687" y="41"/>
                </a:cubicBezTo>
                <a:close/>
                <a:moveTo>
                  <a:pt x="689" y="38"/>
                </a:move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89" y="38"/>
                  <a:pt x="689" y="38"/>
                </a:cubicBezTo>
                <a:cubicBezTo>
                  <a:pt x="689" y="38"/>
                  <a:pt x="690" y="38"/>
                  <a:pt x="690" y="38"/>
                </a:cubicBezTo>
                <a:cubicBezTo>
                  <a:pt x="689" y="38"/>
                  <a:pt x="689" y="38"/>
                  <a:pt x="689" y="38"/>
                </a:cubicBezTo>
                <a:close/>
                <a:moveTo>
                  <a:pt x="689" y="45"/>
                </a:moveTo>
                <a:cubicBezTo>
                  <a:pt x="689" y="44"/>
                  <a:pt x="689" y="45"/>
                  <a:pt x="689" y="45"/>
                </a:cubicBezTo>
                <a:cubicBezTo>
                  <a:pt x="689" y="45"/>
                  <a:pt x="689" y="45"/>
                  <a:pt x="689" y="45"/>
                </a:cubicBezTo>
                <a:close/>
                <a:moveTo>
                  <a:pt x="688" y="39"/>
                </a:moveTo>
                <a:cubicBezTo>
                  <a:pt x="688" y="39"/>
                  <a:pt x="687" y="38"/>
                  <a:pt x="687" y="39"/>
                </a:cubicBezTo>
                <a:cubicBezTo>
                  <a:pt x="687" y="39"/>
                  <a:pt x="688" y="39"/>
                  <a:pt x="688" y="39"/>
                </a:cubicBezTo>
                <a:close/>
                <a:moveTo>
                  <a:pt x="688" y="41"/>
                </a:moveTo>
                <a:cubicBezTo>
                  <a:pt x="688" y="41"/>
                  <a:pt x="688" y="41"/>
                  <a:pt x="688" y="41"/>
                </a:cubicBezTo>
                <a:cubicBezTo>
                  <a:pt x="688" y="41"/>
                  <a:pt x="688" y="41"/>
                  <a:pt x="688" y="41"/>
                </a:cubicBezTo>
                <a:cubicBezTo>
                  <a:pt x="687" y="41"/>
                  <a:pt x="688" y="41"/>
                  <a:pt x="688" y="41"/>
                </a:cubicBezTo>
                <a:close/>
                <a:moveTo>
                  <a:pt x="699" y="40"/>
                </a:moveTo>
                <a:cubicBezTo>
                  <a:pt x="689" y="41"/>
                  <a:pt x="689" y="41"/>
                  <a:pt x="689" y="41"/>
                </a:cubicBezTo>
                <a:cubicBezTo>
                  <a:pt x="689" y="41"/>
                  <a:pt x="688" y="41"/>
                  <a:pt x="688" y="41"/>
                </a:cubicBezTo>
                <a:cubicBezTo>
                  <a:pt x="688" y="41"/>
                  <a:pt x="689" y="41"/>
                  <a:pt x="689" y="41"/>
                </a:cubicBezTo>
                <a:cubicBezTo>
                  <a:pt x="689" y="41"/>
                  <a:pt x="689" y="41"/>
                  <a:pt x="689" y="41"/>
                </a:cubicBezTo>
                <a:lnTo>
                  <a:pt x="699" y="40"/>
                </a:lnTo>
                <a:close/>
                <a:moveTo>
                  <a:pt x="688" y="41"/>
                </a:moveTo>
                <a:cubicBezTo>
                  <a:pt x="688" y="41"/>
                  <a:pt x="688" y="41"/>
                  <a:pt x="688" y="41"/>
                </a:cubicBezTo>
                <a:cubicBezTo>
                  <a:pt x="688" y="41"/>
                  <a:pt x="688" y="41"/>
                  <a:pt x="688" y="41"/>
                </a:cubicBezTo>
                <a:cubicBezTo>
                  <a:pt x="688" y="41"/>
                  <a:pt x="688" y="41"/>
                  <a:pt x="688" y="41"/>
                </a:cubicBezTo>
                <a:close/>
              </a:path>
            </a:pathLst>
          </a:custGeom>
          <a:solidFill>
            <a:schemeClr val="accent6"/>
          </a:solidFill>
          <a:ln>
            <a:noFill/>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36" name="Line Callout 1 35"/>
          <p:cNvSpPr/>
          <p:nvPr/>
        </p:nvSpPr>
        <p:spPr bwMode="gray">
          <a:xfrm>
            <a:off x="4377542" y="2511544"/>
            <a:ext cx="1713976" cy="415498"/>
          </a:xfrm>
          <a:prstGeom prst="borderCallout1">
            <a:avLst>
              <a:gd name="adj1" fmla="val 83103"/>
              <a:gd name="adj2" fmla="val -745"/>
              <a:gd name="adj3" fmla="val 124868"/>
              <a:gd name="adj4" fmla="val -13997"/>
            </a:avLst>
          </a:prstGeom>
          <a:solidFill>
            <a:schemeClr val="bg1"/>
          </a:solidFill>
          <a:ln w="12700" cap="flat" cmpd="sng" algn="ctr">
            <a:solidFill>
              <a:schemeClr val="accent1"/>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500"/>
              </a:spcBef>
            </a:pPr>
            <a:r>
              <a:rPr lang="en-US" sz="700" i="1" dirty="0" smtClean="0"/>
              <a:t>Under Development:  Care notes captured during care management encounter sent back to EMR via FHIR</a:t>
            </a:r>
            <a:endParaRPr lang="en-US" sz="700" i="1" dirty="0"/>
          </a:p>
        </p:txBody>
      </p:sp>
    </p:spTree>
    <p:extLst>
      <p:ext uri="{BB962C8B-B14F-4D97-AF65-F5344CB8AC3E}">
        <p14:creationId xmlns:p14="http://schemas.microsoft.com/office/powerpoint/2010/main" xmlns="" val="4080497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Questions and Next Steps</a:t>
            </a:r>
            <a:endParaRPr lang="en-US" dirty="0"/>
          </a:p>
        </p:txBody>
      </p:sp>
      <p:sp>
        <p:nvSpPr>
          <p:cNvPr id="9" name="Text Placeholder 8"/>
          <p:cNvSpPr>
            <a:spLocks noGrp="1"/>
          </p:cNvSpPr>
          <p:nvPr>
            <p:ph type="body" sz="quarter" idx="11"/>
          </p:nvPr>
        </p:nvSpPr>
        <p:spPr/>
        <p:txBody>
          <a:bodyPr/>
          <a:lstStyle/>
          <a:p>
            <a:endParaRPr lang="en-US"/>
          </a:p>
        </p:txBody>
      </p:sp>
      <p:sp>
        <p:nvSpPr>
          <p:cNvPr id="10" name="Text Placeholder 9"/>
          <p:cNvSpPr>
            <a:spLocks noGrp="1"/>
          </p:cNvSpPr>
          <p:nvPr>
            <p:ph type="body" sz="quarter" idx="17"/>
          </p:nvPr>
        </p:nvSpPr>
        <p:spPr/>
        <p:txBody>
          <a:bodyPr/>
          <a:lstStyle/>
          <a:p>
            <a:endParaRPr lang="en-US"/>
          </a:p>
        </p:txBody>
      </p:sp>
      <p:sp>
        <p:nvSpPr>
          <p:cNvPr id="11" name="Text Placeholder 10"/>
          <p:cNvSpPr>
            <a:spLocks noGrp="1"/>
          </p:cNvSpPr>
          <p:nvPr>
            <p:ph type="body" sz="quarter" idx="19"/>
          </p:nvPr>
        </p:nvSpPr>
        <p:spPr/>
        <p:txBody>
          <a:bodyPr/>
          <a:lstStyle/>
          <a:p>
            <a:endParaRPr lang="en-US"/>
          </a:p>
        </p:txBody>
      </p:sp>
      <p:sp>
        <p:nvSpPr>
          <p:cNvPr id="12" name="Text Placeholder 11"/>
          <p:cNvSpPr>
            <a:spLocks noGrp="1"/>
          </p:cNvSpPr>
          <p:nvPr>
            <p:ph type="body" sz="quarter" idx="20"/>
          </p:nvPr>
        </p:nvSpPr>
        <p:spPr/>
        <p:txBody>
          <a:bodyPr/>
          <a:lstStyle/>
          <a:p>
            <a:endParaRPr lang="en-US"/>
          </a:p>
        </p:txBody>
      </p:sp>
      <p:pic>
        <p:nvPicPr>
          <p:cNvPr id="14" name="Picture 13" descr="Question.png"/>
          <p:cNvPicPr>
            <a:picLocks noChangeAspect="1"/>
          </p:cNvPicPr>
          <p:nvPr/>
        </p:nvPicPr>
        <p:blipFill>
          <a:blip r:embed="rId3" cstate="print"/>
          <a:stretch>
            <a:fillRect/>
          </a:stretch>
        </p:blipFill>
        <p:spPr>
          <a:xfrm>
            <a:off x="1420368" y="1962539"/>
            <a:ext cx="649225" cy="914402"/>
          </a:xfrm>
          <a:prstGeom prst="rect">
            <a:avLst/>
          </a:prstGeom>
        </p:spPr>
      </p:pic>
      <p:sp>
        <p:nvSpPr>
          <p:cNvPr id="15" name="Text Placeholder 7"/>
          <p:cNvSpPr txBox="1">
            <a:spLocks/>
          </p:cNvSpPr>
          <p:nvPr/>
        </p:nvSpPr>
        <p:spPr bwMode="gray">
          <a:xfrm>
            <a:off x="459106" y="1267358"/>
            <a:ext cx="2571749" cy="421485"/>
          </a:xfrm>
          <a:prstGeom prst="rect">
            <a:avLst/>
          </a:prstGeom>
        </p:spPr>
        <p:txBody>
          <a:bodyPr vert="horz" wrap="square" lIns="45720" tIns="45720" rIns="45720" bIns="45720" rtlCol="0">
            <a:noAutofit/>
          </a:bodyPr>
          <a:lstStyle>
            <a:lvl1pPr marL="0" indent="0" algn="ctr" defTabSz="640080" rtl="0" eaLnBrk="1" latinLnBrk="0" hangingPunct="1">
              <a:spcBef>
                <a:spcPts val="300"/>
              </a:spcBef>
              <a:buFont typeface="Arial" pitchFamily="34" charset="0"/>
              <a:buNone/>
              <a:defRPr sz="1100" b="1" kern="1200">
                <a:solidFill>
                  <a:schemeClr val="tx1"/>
                </a:solidFill>
                <a:latin typeface="+mn-lt"/>
                <a:ea typeface="+mn-ea"/>
                <a:cs typeface="+mn-cs"/>
              </a:defRPr>
            </a:lvl1pPr>
            <a:lvl2pPr marL="2286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2pPr>
            <a:lvl3pPr marL="3429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3pPr>
            <a:lvl4pPr marL="4572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4pPr>
            <a:lvl5pPr marL="571500" indent="-114300" algn="ctr" defTabSz="640080" rtl="0" eaLnBrk="1" latinLnBrk="0" hangingPunct="1">
              <a:spcBef>
                <a:spcPts val="300"/>
              </a:spcBef>
              <a:buFont typeface="Arial" pitchFamily="34" charset="0"/>
              <a:buNone/>
              <a:defRPr sz="1000" b="1"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marR="0" lvl="0" indent="0" defTabSz="640080" rtl="0" eaLnBrk="1" fontAlgn="auto" latinLnBrk="0" hangingPunct="1">
              <a:lnSpc>
                <a:spcPct val="100000"/>
              </a:lnSpc>
              <a:spcBef>
                <a:spcPts val="300"/>
              </a:spcBef>
              <a:spcAft>
                <a:spcPts val="0"/>
              </a:spcAft>
              <a:buClrTx/>
              <a:buSzTx/>
              <a:buFont typeface="Arial" pitchFamily="34" charset="0"/>
              <a:buNone/>
              <a:tabLst/>
              <a:defRPr/>
            </a:pPr>
            <a:r>
              <a:rPr kumimoji="0" lang="en-US" sz="2000" i="0" u="none" strike="noStrike" kern="1200" cap="none" spc="0" normalizeH="0" baseline="0" noProof="0" dirty="0" smtClean="0">
                <a:ln>
                  <a:noFill/>
                </a:ln>
                <a:solidFill>
                  <a:schemeClr val="accent4"/>
                </a:solidFill>
                <a:effectLst/>
                <a:uLnTx/>
                <a:uFillTx/>
                <a:latin typeface="Arial"/>
                <a:ea typeface="+mn-ea"/>
                <a:cs typeface="+mn-cs"/>
              </a:rPr>
              <a:t>Questions?</a:t>
            </a:r>
          </a:p>
        </p:txBody>
      </p:sp>
      <p:sp>
        <p:nvSpPr>
          <p:cNvPr id="17" name="Text Placeholder 7"/>
          <p:cNvSpPr txBox="1">
            <a:spLocks/>
          </p:cNvSpPr>
          <p:nvPr/>
        </p:nvSpPr>
        <p:spPr bwMode="gray">
          <a:xfrm>
            <a:off x="3237999" y="1259738"/>
            <a:ext cx="2571749" cy="421485"/>
          </a:xfrm>
          <a:prstGeom prst="rect">
            <a:avLst/>
          </a:prstGeom>
        </p:spPr>
        <p:txBody>
          <a:bodyPr vert="horz" wrap="square" lIns="45720" tIns="45720" rIns="45720" bIns="45720" rtlCol="0">
            <a:noAutofit/>
          </a:bodyPr>
          <a:lstStyle>
            <a:lvl1pPr marL="0" indent="0" algn="ctr" defTabSz="640080" rtl="0" eaLnBrk="1" latinLnBrk="0" hangingPunct="1">
              <a:spcBef>
                <a:spcPts val="300"/>
              </a:spcBef>
              <a:buFont typeface="Arial" pitchFamily="34" charset="0"/>
              <a:buNone/>
              <a:defRPr sz="1100" b="1" kern="1200">
                <a:solidFill>
                  <a:schemeClr val="tx1"/>
                </a:solidFill>
                <a:latin typeface="+mn-lt"/>
                <a:ea typeface="+mn-ea"/>
                <a:cs typeface="+mn-cs"/>
              </a:defRPr>
            </a:lvl1pPr>
            <a:lvl2pPr marL="2286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2pPr>
            <a:lvl3pPr marL="3429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3pPr>
            <a:lvl4pPr marL="457200" indent="-114300" algn="ctr" defTabSz="640080" rtl="0" eaLnBrk="1" latinLnBrk="0" hangingPunct="1">
              <a:spcBef>
                <a:spcPts val="300"/>
              </a:spcBef>
              <a:buFont typeface="Arial" pitchFamily="34" charset="0"/>
              <a:buNone/>
              <a:defRPr sz="1000" b="1" kern="1200">
                <a:solidFill>
                  <a:schemeClr val="tx1"/>
                </a:solidFill>
                <a:latin typeface="+mn-lt"/>
                <a:ea typeface="+mn-ea"/>
                <a:cs typeface="+mn-cs"/>
              </a:defRPr>
            </a:lvl4pPr>
            <a:lvl5pPr marL="571500" indent="-114300" algn="ctr" defTabSz="640080" rtl="0" eaLnBrk="1" latinLnBrk="0" hangingPunct="1">
              <a:spcBef>
                <a:spcPts val="300"/>
              </a:spcBef>
              <a:buFont typeface="Arial" pitchFamily="34" charset="0"/>
              <a:buNone/>
              <a:defRPr sz="1000" b="1"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lvl="0">
              <a:spcBef>
                <a:spcPts val="500"/>
              </a:spcBef>
            </a:pPr>
            <a:r>
              <a:rPr lang="en-US" sz="2000" dirty="0" smtClean="0">
                <a:solidFill>
                  <a:schemeClr val="accent4"/>
                </a:solidFill>
              </a:rPr>
              <a:t>Contact Information</a:t>
            </a:r>
            <a:endParaRPr lang="en-US" sz="2000" dirty="0">
              <a:solidFill>
                <a:schemeClr val="accent4"/>
              </a:solidFill>
            </a:endParaRPr>
          </a:p>
        </p:txBody>
      </p:sp>
      <p:sp>
        <p:nvSpPr>
          <p:cNvPr id="18" name="Rectangle 17"/>
          <p:cNvSpPr/>
          <p:nvPr/>
        </p:nvSpPr>
        <p:spPr>
          <a:xfrm>
            <a:off x="3389446" y="2050408"/>
            <a:ext cx="2268854" cy="738664"/>
          </a:xfrm>
          <a:prstGeom prst="rect">
            <a:avLst/>
          </a:prstGeom>
        </p:spPr>
        <p:txBody>
          <a:bodyPr wrap="square">
            <a:spAutoFit/>
          </a:bodyPr>
          <a:lstStyle/>
          <a:p>
            <a:pPr algn="ctr"/>
            <a:r>
              <a:rPr lang="en-US" sz="1050" b="1" dirty="0" smtClean="0"/>
              <a:t>David Kates</a:t>
            </a:r>
          </a:p>
          <a:p>
            <a:pPr algn="ctr"/>
            <a:r>
              <a:rPr lang="en-US" sz="1050" dirty="0" smtClean="0"/>
              <a:t>Managing Director, Interoperability</a:t>
            </a:r>
          </a:p>
          <a:p>
            <a:pPr algn="ctr"/>
            <a:r>
              <a:rPr lang="en-US" sz="1050" dirty="0" err="1" smtClean="0"/>
              <a:t>KatesD@advisory.com</a:t>
            </a:r>
            <a:endParaRPr lang="en-US" sz="1050" dirty="0" smtClean="0"/>
          </a:p>
          <a:p>
            <a:pPr algn="ctr"/>
            <a:r>
              <a:rPr lang="en-US" sz="1050" dirty="0" smtClean="0"/>
              <a:t>(202) 568-7484</a:t>
            </a:r>
          </a:p>
        </p:txBody>
      </p:sp>
      <p:sp>
        <p:nvSpPr>
          <p:cNvPr id="19" name="Text Placeholder 23"/>
          <p:cNvSpPr txBox="1">
            <a:spLocks/>
          </p:cNvSpPr>
          <p:nvPr/>
        </p:nvSpPr>
        <p:spPr bwMode="gray">
          <a:xfrm>
            <a:off x="2328621" y="4527134"/>
            <a:ext cx="1743559" cy="246221"/>
          </a:xfrm>
          <a:prstGeom prst="rect">
            <a:avLst/>
          </a:prstGeom>
        </p:spPr>
        <p:txBody>
          <a:bodyPr lIns="45720" tIns="0" rIns="0" bIns="0" anchor="b">
            <a:spAutoFit/>
          </a:bodyPr>
          <a:lstStyle>
            <a:lvl1pPr marL="0" indent="0" algn="ctr" defTabSz="91440" rtl="0" eaLnBrk="1" latinLnBrk="0" hangingPunct="1">
              <a:spcBef>
                <a:spcPts val="0"/>
              </a:spcBef>
              <a:buFont typeface="+mj-lt"/>
              <a:buNone/>
              <a:defRPr sz="800" i="1"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smtClean="0"/>
              <a:t>Confidential – Not for attribution</a:t>
            </a:r>
          </a:p>
          <a:p>
            <a:r>
              <a:rPr lang="en-US" dirty="0" smtClean="0"/>
              <a:t>Do not duplicate or distribute</a:t>
            </a:r>
            <a:endParaRPr lang="en-US" dirty="0"/>
          </a:p>
        </p:txBody>
      </p:sp>
    </p:spTree>
    <p:extLst>
      <p:ext uri="{BB962C8B-B14F-4D97-AF65-F5344CB8AC3E}">
        <p14:creationId xmlns:p14="http://schemas.microsoft.com/office/powerpoint/2010/main" xmlns="" val="31916642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58887027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25"/>
          </p:nvPr>
        </p:nvSpPr>
        <p:spPr/>
        <p:txBody>
          <a:bodyPr/>
          <a:lstStyle/>
          <a:p>
            <a:r>
              <a:rPr lang="en-US" dirty="0" smtClean="0"/>
              <a:t>A Brief History of FHIR and Project Argonaut</a:t>
            </a:r>
            <a:endParaRPr lang="en-US" dirty="0"/>
          </a:p>
        </p:txBody>
      </p:sp>
      <p:sp>
        <p:nvSpPr>
          <p:cNvPr id="5" name="Text Placeholder 4"/>
          <p:cNvSpPr>
            <a:spLocks noGrp="1"/>
          </p:cNvSpPr>
          <p:nvPr>
            <p:ph type="body" sz="quarter" idx="24"/>
          </p:nvPr>
        </p:nvSpPr>
        <p:spPr>
          <a:xfrm>
            <a:off x="1341574" y="2149495"/>
            <a:ext cx="4585813" cy="153888"/>
          </a:xfrm>
        </p:spPr>
        <p:txBody>
          <a:bodyPr/>
          <a:lstStyle/>
          <a:p>
            <a:r>
              <a:rPr lang="en-US" sz="1000" dirty="0" smtClean="0">
                <a:solidFill>
                  <a:schemeClr val="accent2"/>
                </a:solidFill>
              </a:rPr>
              <a:t>Realizing the Potential of FHIR</a:t>
            </a:r>
            <a:endParaRPr lang="en-US" sz="1000" dirty="0">
              <a:solidFill>
                <a:schemeClr val="accent2"/>
              </a:solidFill>
            </a:endParaRPr>
          </a:p>
        </p:txBody>
      </p:sp>
      <p:sp>
        <p:nvSpPr>
          <p:cNvPr id="7" name="Text Placeholder 6"/>
          <p:cNvSpPr>
            <a:spLocks noGrp="1"/>
          </p:cNvSpPr>
          <p:nvPr>
            <p:ph type="body" sz="quarter" idx="26"/>
          </p:nvPr>
        </p:nvSpPr>
        <p:spPr/>
        <p:txBody>
          <a:bodyPr/>
          <a:lstStyle/>
          <a:p>
            <a:r>
              <a:rPr lang="en-US" dirty="0" smtClean="0"/>
              <a:t>FHIR Demonstrations</a:t>
            </a:r>
            <a:endParaRPr lang="en-US" dirty="0"/>
          </a:p>
        </p:txBody>
      </p:sp>
    </p:spTree>
    <p:extLst>
      <p:ext uri="{BB962C8B-B14F-4D97-AF65-F5344CB8AC3E}">
        <p14:creationId xmlns:p14="http://schemas.microsoft.com/office/powerpoint/2010/main" xmlns="" val="465075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25"/>
          </p:nvPr>
        </p:nvSpPr>
        <p:spPr bwMode="gray">
          <a:xfrm>
            <a:off x="114300" y="209953"/>
            <a:ext cx="5759450" cy="276999"/>
          </a:xfrm>
        </p:spPr>
        <p:txBody>
          <a:bodyPr/>
          <a:lstStyle/>
          <a:p>
            <a:r>
              <a:rPr lang="en-US" dirty="0" smtClean="0"/>
              <a:t>HL7 FHIR and Project Argonaut</a:t>
            </a:r>
            <a:endParaRPr lang="en-US" dirty="0"/>
          </a:p>
        </p:txBody>
      </p:sp>
      <p:sp>
        <p:nvSpPr>
          <p:cNvPr id="8" name="TextBox 7"/>
          <p:cNvSpPr txBox="1"/>
          <p:nvPr/>
        </p:nvSpPr>
        <p:spPr bwMode="gray">
          <a:xfrm>
            <a:off x="320674" y="753607"/>
            <a:ext cx="5921384" cy="3385542"/>
          </a:xfrm>
          <a:prstGeom prst="rect">
            <a:avLst/>
          </a:prstGeom>
          <a:noFill/>
        </p:spPr>
        <p:txBody>
          <a:bodyPr wrap="square" lIns="0" tIns="0" rIns="0" bIns="0" rtlCol="0">
            <a:spAutoFit/>
          </a:bodyPr>
          <a:lstStyle/>
          <a:p>
            <a:r>
              <a:rPr lang="en-US" sz="1000" b="1" dirty="0" smtClean="0"/>
              <a:t>A Brief History of Project Argonaut</a:t>
            </a:r>
          </a:p>
          <a:p>
            <a:pPr marL="171450" indent="-171450">
              <a:buFont typeface="Arial"/>
              <a:buChar char="•"/>
            </a:pPr>
            <a:r>
              <a:rPr lang="en-US" sz="1000" dirty="0" smtClean="0"/>
              <a:t>April 2004 – Executive Order calling for every American to have an electronic health record by 2014</a:t>
            </a:r>
          </a:p>
          <a:p>
            <a:pPr marL="171450" indent="-171450">
              <a:buFont typeface="Arial"/>
              <a:buChar char="•"/>
            </a:pPr>
            <a:r>
              <a:rPr lang="en-US" sz="1000" dirty="0" smtClean="0"/>
              <a:t>November 2013 - JASON Report criticizes status and trajectory of healthcare interoperability citing lack of standardized APIs and EHR vendor technology and business practices as major impediments</a:t>
            </a:r>
          </a:p>
          <a:p>
            <a:pPr marL="171450" indent="-171450">
              <a:buFont typeface="Arial"/>
              <a:buChar char="•"/>
            </a:pPr>
            <a:r>
              <a:rPr lang="en-US" sz="1000" dirty="0" smtClean="0"/>
              <a:t>October </a:t>
            </a:r>
            <a:r>
              <a:rPr lang="en-US" sz="1000" dirty="0"/>
              <a:t>2014 – JASON Task Force recommends adoption of a standard API in MU3 to address</a:t>
            </a:r>
          </a:p>
          <a:p>
            <a:pPr marL="171450" indent="-171450">
              <a:buFont typeface="Arial"/>
              <a:buChar char="•"/>
            </a:pPr>
            <a:r>
              <a:rPr lang="en-US" sz="1000" dirty="0"/>
              <a:t>December 2014 – Argonaut Project established to accelerate HL7 FHIR adoption</a:t>
            </a:r>
          </a:p>
          <a:p>
            <a:endParaRPr lang="en-US" sz="1000" b="1" dirty="0" smtClean="0"/>
          </a:p>
          <a:p>
            <a:r>
              <a:rPr lang="en-US" sz="1000" b="1" dirty="0" smtClean="0"/>
              <a:t>FHIR </a:t>
            </a:r>
            <a:r>
              <a:rPr lang="en-US" sz="1000" b="1" dirty="0"/>
              <a:t>– </a:t>
            </a:r>
            <a:r>
              <a:rPr lang="en-US" sz="1000" dirty="0" smtClean="0"/>
              <a:t>HL7 standard that defines a set of 99+ health care resources and an extensible web services API framework (XML or JSON) for health care information interoperability and application development using modern web standards and lessons learned from prior HL7 work</a:t>
            </a:r>
          </a:p>
          <a:p>
            <a:endParaRPr lang="en-US" sz="1000" b="1" dirty="0" smtClean="0"/>
          </a:p>
          <a:p>
            <a:r>
              <a:rPr lang="en-US" sz="1000" b="1" dirty="0"/>
              <a:t>Characteristics and Benefits</a:t>
            </a:r>
          </a:p>
          <a:p>
            <a:pPr marL="171450" indent="-171450">
              <a:buFont typeface="Arial"/>
              <a:buChar char="•"/>
            </a:pPr>
            <a:r>
              <a:rPr lang="en-US" sz="1000" dirty="0"/>
              <a:t>A </a:t>
            </a:r>
            <a:r>
              <a:rPr lang="en-US" sz="1000" b="1" dirty="0"/>
              <a:t>uniform </a:t>
            </a:r>
            <a:r>
              <a:rPr lang="en-US" sz="1000" dirty="0"/>
              <a:t>set of </a:t>
            </a:r>
            <a:r>
              <a:rPr lang="en-US" sz="1000" dirty="0" smtClean="0"/>
              <a:t>open, published </a:t>
            </a:r>
            <a:r>
              <a:rPr lang="en-US" sz="1000" dirty="0"/>
              <a:t>standards that allows </a:t>
            </a:r>
            <a:r>
              <a:rPr lang="en-US" sz="1000" b="1" dirty="0"/>
              <a:t>authorized</a:t>
            </a:r>
            <a:r>
              <a:rPr lang="en-US" sz="1000" dirty="0"/>
              <a:t> access to health-related data</a:t>
            </a:r>
          </a:p>
          <a:p>
            <a:pPr marL="171450" lvl="1" indent="-171450">
              <a:buFont typeface="Arial"/>
              <a:buChar char="•"/>
            </a:pPr>
            <a:r>
              <a:rPr lang="en-US" sz="1000" dirty="0"/>
              <a:t>More constrained and modular than previous HL7 versions.  Defined technical approach and process for extensibility to handle situations where base standard needs to be enhanced</a:t>
            </a:r>
            <a:r>
              <a:rPr lang="en-US" sz="1000" dirty="0" smtClean="0"/>
              <a:t>.</a:t>
            </a:r>
          </a:p>
          <a:p>
            <a:pPr marL="171450" indent="-171450">
              <a:buFont typeface="Arial"/>
              <a:buChar char="•"/>
            </a:pPr>
            <a:r>
              <a:rPr lang="en-US" sz="1000" dirty="0" smtClean="0"/>
              <a:t>Supports </a:t>
            </a:r>
            <a:r>
              <a:rPr lang="en-US" sz="1000" b="1" dirty="0" smtClean="0"/>
              <a:t>both </a:t>
            </a:r>
            <a:r>
              <a:rPr lang="en-US" sz="1000" b="1" dirty="0"/>
              <a:t>a push and pull </a:t>
            </a:r>
            <a:r>
              <a:rPr lang="en-US" sz="1000" dirty="0"/>
              <a:t>of discrete data elements and </a:t>
            </a:r>
            <a:r>
              <a:rPr lang="en-US" sz="1000" dirty="0" smtClean="0"/>
              <a:t>documents</a:t>
            </a:r>
            <a:endParaRPr lang="en-US" sz="1000" b="1" dirty="0" smtClean="0"/>
          </a:p>
          <a:p>
            <a:endParaRPr lang="en-US" sz="1000" b="1" dirty="0" smtClean="0"/>
          </a:p>
          <a:p>
            <a:r>
              <a:rPr lang="en-US" sz="1000" b="1" dirty="0" smtClean="0"/>
              <a:t>Project Argonaut – </a:t>
            </a:r>
            <a:r>
              <a:rPr lang="en-US" sz="1000" dirty="0" smtClean="0"/>
              <a:t>Industry</a:t>
            </a:r>
            <a:r>
              <a:rPr lang="en-US" sz="1000" dirty="0"/>
              <a:t>-led initiative to accelerate the market availability of interoperability capabilities based on Fast Healthcare Interoperability Resources (FHIR</a:t>
            </a:r>
            <a:r>
              <a:rPr lang="en-US" sz="1000" baseline="30000" dirty="0"/>
              <a:t>®</a:t>
            </a:r>
            <a:r>
              <a:rPr lang="en-US" sz="1000" dirty="0"/>
              <a:t>) and OAuth2 </a:t>
            </a:r>
            <a:r>
              <a:rPr lang="en-US" sz="1000" dirty="0" smtClean="0"/>
              <a:t>security, focusing on the 16 resources to expose the MU data set to authorized applications.</a:t>
            </a:r>
            <a:endParaRPr lang="en-US" sz="1000" dirty="0"/>
          </a:p>
          <a:p>
            <a:endParaRPr lang="en-US" sz="1000" b="1" dirty="0" smtClean="0"/>
          </a:p>
          <a:p>
            <a:pPr marL="171450" indent="-171450">
              <a:buFont typeface="Arial"/>
              <a:buChar char="•"/>
            </a:pPr>
            <a:endParaRPr lang="en-US" sz="1000" dirty="0" smtClean="0"/>
          </a:p>
        </p:txBody>
      </p:sp>
      <p:sp>
        <p:nvSpPr>
          <p:cNvPr id="4" name="TextBox 3"/>
          <p:cNvSpPr txBox="1"/>
          <p:nvPr/>
        </p:nvSpPr>
        <p:spPr bwMode="gray">
          <a:xfrm>
            <a:off x="633836" y="3860471"/>
            <a:ext cx="5120170" cy="803476"/>
          </a:xfrm>
          <a:prstGeom prst="rect">
            <a:avLst/>
          </a:prstGeom>
          <a:solidFill>
            <a:schemeClr val="accent1"/>
          </a:solidFill>
          <a:ln w="6350">
            <a:solidFill>
              <a:schemeClr val="bg1"/>
            </a:solidFill>
          </a:ln>
        </p:spPr>
        <p:txBody>
          <a:bodyPr wrap="square" lIns="182880" tIns="274320" rIns="182880" bIns="0" rtlCol="0">
            <a:noAutofit/>
          </a:bodyPr>
          <a:lstStyle/>
          <a:p>
            <a:endParaRPr lang="en-US" sz="1100" b="1" dirty="0"/>
          </a:p>
        </p:txBody>
      </p:sp>
      <p:grpSp>
        <p:nvGrpSpPr>
          <p:cNvPr id="5" name="Group 4"/>
          <p:cNvGrpSpPr/>
          <p:nvPr/>
        </p:nvGrpSpPr>
        <p:grpSpPr bwMode="gray">
          <a:xfrm>
            <a:off x="649716" y="3879559"/>
            <a:ext cx="319390" cy="218673"/>
            <a:chOff x="1235781" y="2661522"/>
            <a:chExt cx="319390" cy="218673"/>
          </a:xfrm>
        </p:grpSpPr>
        <p:sp>
          <p:nvSpPr>
            <p:cNvPr id="7" name="Freeform 6"/>
            <p:cNvSpPr/>
            <p:nvPr/>
          </p:nvSpPr>
          <p:spPr bwMode="gray">
            <a:xfrm flipH="1">
              <a:off x="1235781" y="2661522"/>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gray">
            <a:xfrm>
              <a:off x="1304823" y="2687629"/>
              <a:ext cx="91234" cy="166092"/>
            </a:xfrm>
            <a:prstGeom prst="rect">
              <a:avLst/>
            </a:prstGeom>
          </p:spPr>
        </p:pic>
      </p:grpSp>
      <p:sp>
        <p:nvSpPr>
          <p:cNvPr id="10" name="Text Placeholder 1"/>
          <p:cNvSpPr txBox="1">
            <a:spLocks/>
          </p:cNvSpPr>
          <p:nvPr/>
        </p:nvSpPr>
        <p:spPr bwMode="gray">
          <a:xfrm>
            <a:off x="652296" y="4165274"/>
            <a:ext cx="5120170" cy="338554"/>
          </a:xfrm>
          <a:prstGeom prst="rect">
            <a:avLst/>
          </a:prstGeom>
        </p:spPr>
        <p:txBody>
          <a:bodyPr vert="horz" wrap="square" lIns="182880" tIns="91440" rIns="18288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sz="800" dirty="0"/>
              <a:t>Over 30 organizations have joined the Argonaut Project to </a:t>
            </a:r>
            <a:r>
              <a:rPr lang="en-US" sz="800" dirty="0" smtClean="0"/>
              <a:t>conduct </a:t>
            </a:r>
            <a:r>
              <a:rPr lang="en-US" sz="800" dirty="0"/>
              <a:t>testing and implementation </a:t>
            </a:r>
            <a:r>
              <a:rPr lang="en-US" sz="800" dirty="0" smtClean="0"/>
              <a:t>activities, refine specifications, and move FHIR towards ANSI accredited normative standard</a:t>
            </a:r>
            <a:endParaRPr lang="en-US" sz="800" dirty="0"/>
          </a:p>
        </p:txBody>
      </p:sp>
      <p:sp>
        <p:nvSpPr>
          <p:cNvPr id="11" name="Text Placeholder 1"/>
          <p:cNvSpPr txBox="1">
            <a:spLocks/>
          </p:cNvSpPr>
          <p:nvPr/>
        </p:nvSpPr>
        <p:spPr bwMode="gray">
          <a:xfrm>
            <a:off x="814724" y="3830358"/>
            <a:ext cx="4650887" cy="261610"/>
          </a:xfrm>
          <a:prstGeom prst="rect">
            <a:avLst/>
          </a:prstGeom>
        </p:spPr>
        <p:txBody>
          <a:bodyPr vert="horz" wrap="square" lIns="182880" tIns="91440" rIns="18288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buNone/>
            </a:pPr>
            <a:r>
              <a:rPr lang="en-US" sz="1100" b="1" dirty="0" smtClean="0"/>
              <a:t>Accomplishments</a:t>
            </a:r>
          </a:p>
        </p:txBody>
      </p:sp>
    </p:spTree>
    <p:extLst>
      <p:ext uri="{BB962C8B-B14F-4D97-AF65-F5344CB8AC3E}">
        <p14:creationId xmlns:p14="http://schemas.microsoft.com/office/powerpoint/2010/main" xmlns="" val="841651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itle 29"/>
          <p:cNvSpPr>
            <a:spLocks noGrp="1"/>
          </p:cNvSpPr>
          <p:nvPr>
            <p:ph type="title"/>
          </p:nvPr>
        </p:nvSpPr>
        <p:spPr/>
        <p:txBody>
          <a:bodyPr/>
          <a:lstStyle/>
          <a:p>
            <a:r>
              <a:rPr lang="en-US" dirty="0" smtClean="0"/>
              <a:t>FHIR Resource Example</a:t>
            </a:r>
            <a:endParaRPr lang="en-US" dirty="0"/>
          </a:p>
        </p:txBody>
      </p:sp>
      <p:pic>
        <p:nvPicPr>
          <p:cNvPr id="5" name="Picture 4" descr="Screen Shot 2015-04-30 at 3.09.53 PM.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958127" y="1055216"/>
            <a:ext cx="4156947" cy="3066781"/>
          </a:xfrm>
          <a:prstGeom prst="rect">
            <a:avLst/>
          </a:prstGeom>
        </p:spPr>
      </p:pic>
    </p:spTree>
    <p:extLst>
      <p:ext uri="{BB962C8B-B14F-4D97-AF65-F5344CB8AC3E}">
        <p14:creationId xmlns:p14="http://schemas.microsoft.com/office/powerpoint/2010/main" xmlns="" val="168073250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25"/>
          </p:nvPr>
        </p:nvSpPr>
        <p:spPr bwMode="gray">
          <a:xfrm>
            <a:off x="114300" y="209953"/>
            <a:ext cx="5759450" cy="276999"/>
          </a:xfrm>
        </p:spPr>
        <p:txBody>
          <a:bodyPr/>
          <a:lstStyle/>
          <a:p>
            <a:r>
              <a:rPr lang="en-US" dirty="0" smtClean="0"/>
              <a:t>Project Argonaut Accomplishments and Next Steps</a:t>
            </a:r>
            <a:endParaRPr lang="en-US" dirty="0"/>
          </a:p>
        </p:txBody>
      </p:sp>
      <p:sp>
        <p:nvSpPr>
          <p:cNvPr id="8" name="TextBox 7"/>
          <p:cNvSpPr txBox="1"/>
          <p:nvPr/>
        </p:nvSpPr>
        <p:spPr bwMode="gray">
          <a:xfrm>
            <a:off x="320674" y="897127"/>
            <a:ext cx="5765627" cy="2885406"/>
          </a:xfrm>
          <a:prstGeom prst="rect">
            <a:avLst/>
          </a:prstGeom>
          <a:noFill/>
        </p:spPr>
        <p:txBody>
          <a:bodyPr wrap="square" lIns="0" tIns="0" rIns="0" bIns="0" rtlCol="0">
            <a:spAutoFit/>
          </a:bodyPr>
          <a:lstStyle/>
          <a:p>
            <a:r>
              <a:rPr lang="en-US" sz="1000" b="1" dirty="0" smtClean="0"/>
              <a:t>Phase 1: </a:t>
            </a:r>
            <a:r>
              <a:rPr lang="en-US" sz="1000" dirty="0" smtClean="0"/>
              <a:t>Develop FHIR community, show viability, build momentum for industry support (June 2015)</a:t>
            </a:r>
            <a:endParaRPr lang="en-US" sz="1000" dirty="0"/>
          </a:p>
          <a:p>
            <a:endParaRPr lang="en-US" sz="1000" b="1" dirty="0" smtClean="0"/>
          </a:p>
          <a:p>
            <a:pPr marL="228600" indent="-228600">
              <a:buFont typeface="+mj-lt"/>
              <a:buAutoNum type="arabicPeriod"/>
            </a:pPr>
            <a:r>
              <a:rPr lang="en-US" sz="900" dirty="0" smtClean="0"/>
              <a:t>Refine FHIR </a:t>
            </a:r>
            <a:r>
              <a:rPr lang="en-US" sz="900" dirty="0"/>
              <a:t>specification and Implementation Guide for data-level transactions on the Common Meaningful Use Data Set </a:t>
            </a:r>
            <a:endParaRPr lang="en-US" sz="900" dirty="0" smtClean="0"/>
          </a:p>
          <a:p>
            <a:pPr marL="228600" indent="-228600">
              <a:buFont typeface="+mj-lt"/>
              <a:buAutoNum type="arabicPeriod"/>
            </a:pPr>
            <a:r>
              <a:rPr lang="en-US" sz="900" dirty="0" smtClean="0"/>
              <a:t>Refine FHIR </a:t>
            </a:r>
            <a:r>
              <a:rPr lang="en-US" sz="900" dirty="0"/>
              <a:t>specification and Implementation Guide for CCDA-level transactions </a:t>
            </a:r>
            <a:endParaRPr lang="en-US" sz="900" dirty="0" smtClean="0"/>
          </a:p>
          <a:p>
            <a:pPr marL="228600" indent="-228600">
              <a:buFont typeface="+mj-lt"/>
              <a:buAutoNum type="arabicPeriod"/>
            </a:pPr>
            <a:r>
              <a:rPr lang="en-US" sz="900" dirty="0" smtClean="0"/>
              <a:t>Develop </a:t>
            </a:r>
            <a:r>
              <a:rPr lang="en-US" sz="900" dirty="0" err="1" smtClean="0"/>
              <a:t>OAuth</a:t>
            </a:r>
            <a:r>
              <a:rPr lang="en-US" sz="900" dirty="0" smtClean="0"/>
              <a:t> </a:t>
            </a:r>
            <a:r>
              <a:rPr lang="en-US" sz="900" dirty="0"/>
              <a:t>security specification and Implementation Guide for within-enterprise delegated access for provider- and patient-facing hosted and mobile applications </a:t>
            </a:r>
          </a:p>
          <a:p>
            <a:pPr marL="171450" indent="-171450">
              <a:buFont typeface="Arial"/>
              <a:buChar char="•"/>
            </a:pPr>
            <a:endParaRPr lang="en-US" sz="1000" dirty="0" smtClean="0"/>
          </a:p>
          <a:p>
            <a:endParaRPr lang="en-US" sz="1000" b="1" dirty="0" smtClean="0"/>
          </a:p>
          <a:p>
            <a:r>
              <a:rPr lang="en-US" sz="1000" b="1" dirty="0" smtClean="0"/>
              <a:t>Phase 2: </a:t>
            </a:r>
            <a:r>
              <a:rPr lang="en-US" sz="1000" dirty="0" smtClean="0"/>
              <a:t>Mature the FHIR specification, expand use cases, and increase adoption (December 2015)</a:t>
            </a:r>
          </a:p>
          <a:p>
            <a:endParaRPr lang="en-US" sz="1000" b="1" dirty="0"/>
          </a:p>
          <a:p>
            <a:pPr marL="228600" indent="-228600">
              <a:buFont typeface="+mj-lt"/>
              <a:buAutoNum type="arabicPeriod"/>
            </a:pPr>
            <a:r>
              <a:rPr lang="en-US" sz="900" dirty="0" smtClean="0"/>
              <a:t>FHIR </a:t>
            </a:r>
            <a:r>
              <a:rPr lang="en-US" sz="900" dirty="0"/>
              <a:t>Development -- continue with FHIR development work focused on Argonaut Implementation Guide scope to iterate on quality of specifications and develop constraints on resources, profiles, and queries to accommodate market realities </a:t>
            </a:r>
          </a:p>
          <a:p>
            <a:pPr marL="228600" indent="-228600">
              <a:buFont typeface="+mj-lt"/>
              <a:buAutoNum type="arabicPeriod"/>
            </a:pPr>
            <a:r>
              <a:rPr lang="en-US" sz="900" dirty="0" smtClean="0"/>
              <a:t>Security </a:t>
            </a:r>
            <a:r>
              <a:rPr lang="en-US" sz="900" dirty="0"/>
              <a:t>Development -- extend specification and Implementation Guide to cross-entity authorization use cases </a:t>
            </a:r>
          </a:p>
          <a:p>
            <a:pPr marL="228600" indent="-228600">
              <a:buFont typeface="+mj-lt"/>
              <a:buAutoNum type="arabicPeriod"/>
            </a:pPr>
            <a:r>
              <a:rPr lang="en-US" sz="900" dirty="0" smtClean="0"/>
              <a:t>Implementation </a:t>
            </a:r>
            <a:r>
              <a:rPr lang="en-US" sz="900" dirty="0"/>
              <a:t>Program -- formalize and structure implementation program into focused sprints through 2015; implement testing tooling and artifacts; grow implementation community and communicate testing results to internal and external audiences </a:t>
            </a:r>
          </a:p>
          <a:p>
            <a:pPr marL="171450" indent="-171450">
              <a:buFont typeface="Arial"/>
              <a:buChar char="•"/>
            </a:pPr>
            <a:endParaRPr lang="en-US" sz="1050" dirty="0"/>
          </a:p>
        </p:txBody>
      </p:sp>
    </p:spTree>
    <p:extLst>
      <p:ext uri="{BB962C8B-B14F-4D97-AF65-F5344CB8AC3E}">
        <p14:creationId xmlns:p14="http://schemas.microsoft.com/office/powerpoint/2010/main" xmlns="" val="29152202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320040" y="718356"/>
            <a:ext cx="5759450" cy="215444"/>
          </a:xfrm>
        </p:spPr>
        <p:txBody>
          <a:bodyPr/>
          <a:lstStyle/>
          <a:p>
            <a:r>
              <a:rPr lang="en-US" dirty="0" smtClean="0"/>
              <a:t>Key Private Sector Opportunity To Push Interoperability in Market</a:t>
            </a:r>
            <a:endParaRPr lang="en-US" dirty="0"/>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p:txBody>
          <a:bodyPr/>
          <a:lstStyle/>
          <a:p>
            <a:endParaRPr lang="en-US"/>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p:txBody>
          <a:bodyPr/>
          <a:lstStyle/>
          <a:p>
            <a:r>
              <a:rPr lang="en-US" dirty="0" smtClean="0"/>
              <a:t>Realizing the Potential of FHIR</a:t>
            </a:r>
            <a:endParaRPr lang="en-US" dirty="0"/>
          </a:p>
        </p:txBody>
      </p:sp>
      <p:sp>
        <p:nvSpPr>
          <p:cNvPr id="7" name="TextBox 6"/>
          <p:cNvSpPr txBox="1"/>
          <p:nvPr/>
        </p:nvSpPr>
        <p:spPr bwMode="gray">
          <a:xfrm>
            <a:off x="3495674" y="1323952"/>
            <a:ext cx="2677110" cy="2533673"/>
          </a:xfrm>
          <a:prstGeom prst="rect">
            <a:avLst/>
          </a:prstGeom>
          <a:solidFill>
            <a:schemeClr val="accent1"/>
          </a:solidFill>
          <a:ln w="6350">
            <a:solidFill>
              <a:schemeClr val="bg1"/>
            </a:solidFill>
          </a:ln>
        </p:spPr>
        <p:txBody>
          <a:bodyPr wrap="square" lIns="182880" tIns="274320" rIns="182880" bIns="0" rtlCol="0">
            <a:noAutofit/>
          </a:bodyPr>
          <a:lstStyle/>
          <a:p>
            <a:r>
              <a:rPr lang="en-US" sz="1100" b="1" dirty="0" smtClean="0"/>
              <a:t>Initiative in Brief: Project Argonaut </a:t>
            </a:r>
            <a:endParaRPr lang="en-US" sz="1100" b="1" dirty="0"/>
          </a:p>
        </p:txBody>
      </p:sp>
      <p:sp>
        <p:nvSpPr>
          <p:cNvPr id="11" name="Text Placeholder 1"/>
          <p:cNvSpPr txBox="1">
            <a:spLocks/>
          </p:cNvSpPr>
          <p:nvPr/>
        </p:nvSpPr>
        <p:spPr bwMode="gray">
          <a:xfrm>
            <a:off x="3495675" y="1849859"/>
            <a:ext cx="2619375" cy="1759456"/>
          </a:xfrm>
          <a:prstGeom prst="rect">
            <a:avLst/>
          </a:prstGeom>
        </p:spPr>
        <p:txBody>
          <a:bodyPr vert="horz" wrap="square" lIns="182880" tIns="91440" rIns="182880" bIns="0" rtlCol="0">
            <a:spAutoFit/>
          </a:bodyPr>
          <a:lstStyle>
            <a:lvl1pPr marL="1143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r>
              <a:rPr lang="en-US" dirty="0" smtClean="0"/>
              <a:t>Joint task force between HL7 and thought leaders representing data analytic companies, health systems, and EHR vendors</a:t>
            </a:r>
          </a:p>
          <a:p>
            <a:r>
              <a:rPr lang="en-US" dirty="0" smtClean="0"/>
              <a:t>Driving accelerated development of publically available FHIR API and related standards</a:t>
            </a:r>
          </a:p>
          <a:p>
            <a:r>
              <a:rPr lang="en-US" dirty="0" smtClean="0"/>
              <a:t>Initial results demonstrated across multiple vendors at 2015 HIMSS conference</a:t>
            </a:r>
          </a:p>
        </p:txBody>
      </p:sp>
      <p:grpSp>
        <p:nvGrpSpPr>
          <p:cNvPr id="12" name="Group 11"/>
          <p:cNvGrpSpPr/>
          <p:nvPr/>
        </p:nvGrpSpPr>
        <p:grpSpPr bwMode="gray">
          <a:xfrm>
            <a:off x="3495676" y="1323952"/>
            <a:ext cx="319390" cy="218673"/>
            <a:chOff x="1235781" y="2661522"/>
            <a:chExt cx="319390" cy="218673"/>
          </a:xfrm>
        </p:grpSpPr>
        <p:sp>
          <p:nvSpPr>
            <p:cNvPr id="13" name="Freeform 12"/>
            <p:cNvSpPr/>
            <p:nvPr/>
          </p:nvSpPr>
          <p:spPr bwMode="gray">
            <a:xfrm flipH="1">
              <a:off x="1235781" y="2661522"/>
              <a:ext cx="319390" cy="218673"/>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679743 w 682433"/>
                <a:gd name="connsiteY3" fmla="*/ 248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cubicBezTo>
                    <a:pt x="681536" y="335798"/>
                    <a:pt x="680640" y="168023"/>
                    <a:pt x="679743" y="248"/>
                  </a:cubicBezTo>
                  <a:lnTo>
                    <a:pt x="0" y="0"/>
                  </a:lnTo>
                  <a:close/>
                </a:path>
              </a:pathLst>
            </a:custGeom>
            <a:solidFill>
              <a:schemeClr val="accent6"/>
            </a:solidFill>
            <a:ln w="63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bwMode="gray">
            <a:xfrm>
              <a:off x="1304823" y="2687629"/>
              <a:ext cx="91234" cy="166092"/>
            </a:xfrm>
            <a:prstGeom prst="rect">
              <a:avLst/>
            </a:prstGeom>
          </p:spPr>
        </p:pic>
      </p:grpSp>
      <p:sp>
        <p:nvSpPr>
          <p:cNvPr id="15" name="TextBox 14"/>
          <p:cNvSpPr txBox="1"/>
          <p:nvPr/>
        </p:nvSpPr>
        <p:spPr bwMode="gray">
          <a:xfrm>
            <a:off x="320674" y="1298856"/>
            <a:ext cx="2879725" cy="169277"/>
          </a:xfrm>
          <a:prstGeom prst="rect">
            <a:avLst/>
          </a:prstGeom>
          <a:noFill/>
        </p:spPr>
        <p:txBody>
          <a:bodyPr wrap="square" lIns="0" tIns="0" rIns="0" bIns="0" rtlCol="0">
            <a:spAutoFit/>
          </a:bodyPr>
          <a:lstStyle/>
          <a:p>
            <a:r>
              <a:rPr lang="en-US" sz="1100" b="1" dirty="0" smtClean="0"/>
              <a:t>SMART Platforms Strategy</a:t>
            </a:r>
          </a:p>
        </p:txBody>
      </p:sp>
      <p:sp>
        <p:nvSpPr>
          <p:cNvPr id="16" name="Oval 15"/>
          <p:cNvSpPr/>
          <p:nvPr/>
        </p:nvSpPr>
        <p:spPr bwMode="gray">
          <a:xfrm>
            <a:off x="320675" y="1716408"/>
            <a:ext cx="216694" cy="216694"/>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000" b="1" dirty="0" smtClean="0">
                <a:solidFill>
                  <a:schemeClr val="bg1"/>
                </a:solidFill>
                <a:latin typeface="+mj-lt"/>
              </a:rPr>
              <a:t>1</a:t>
            </a:r>
          </a:p>
        </p:txBody>
      </p:sp>
      <p:sp>
        <p:nvSpPr>
          <p:cNvPr id="17" name="Oval 16"/>
          <p:cNvSpPr/>
          <p:nvPr/>
        </p:nvSpPr>
        <p:spPr bwMode="gray">
          <a:xfrm>
            <a:off x="320675" y="2417448"/>
            <a:ext cx="216694" cy="216694"/>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000" b="1" dirty="0" smtClean="0">
                <a:solidFill>
                  <a:schemeClr val="bg1"/>
                </a:solidFill>
                <a:latin typeface="+mj-lt"/>
              </a:rPr>
              <a:t>2</a:t>
            </a:r>
          </a:p>
        </p:txBody>
      </p:sp>
      <p:sp>
        <p:nvSpPr>
          <p:cNvPr id="18" name="Oval 17"/>
          <p:cNvSpPr/>
          <p:nvPr/>
        </p:nvSpPr>
        <p:spPr bwMode="gray">
          <a:xfrm>
            <a:off x="320675" y="3138724"/>
            <a:ext cx="216694" cy="216694"/>
          </a:xfrm>
          <a:prstGeom prst="ellipse">
            <a:avLst/>
          </a:prstGeom>
          <a:solidFill>
            <a:schemeClr val="accent3"/>
          </a:solid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defTabSz="1463675"/>
            <a:r>
              <a:rPr lang="en-US" sz="1000" b="1" dirty="0" smtClean="0">
                <a:solidFill>
                  <a:schemeClr val="bg1"/>
                </a:solidFill>
                <a:latin typeface="+mj-lt"/>
              </a:rPr>
              <a:t>3</a:t>
            </a:r>
          </a:p>
        </p:txBody>
      </p:sp>
      <p:sp>
        <p:nvSpPr>
          <p:cNvPr id="19" name="TextBox 18"/>
          <p:cNvSpPr txBox="1"/>
          <p:nvPr/>
        </p:nvSpPr>
        <p:spPr bwMode="gray">
          <a:xfrm>
            <a:off x="620939" y="1716408"/>
            <a:ext cx="2422525" cy="615553"/>
          </a:xfrm>
          <a:prstGeom prst="rect">
            <a:avLst/>
          </a:prstGeom>
          <a:noFill/>
        </p:spPr>
        <p:txBody>
          <a:bodyPr wrap="square" lIns="0" tIns="0" rIns="0" bIns="0" rtlCol="0">
            <a:spAutoFit/>
          </a:bodyPr>
          <a:lstStyle/>
          <a:p>
            <a:pPr>
              <a:spcBef>
                <a:spcPts val="500"/>
              </a:spcBef>
            </a:pPr>
            <a:r>
              <a:rPr lang="en-US" sz="1000" b="1" dirty="0" smtClean="0"/>
              <a:t>Support promising API: </a:t>
            </a:r>
            <a:r>
              <a:rPr lang="en-US" sz="1000" dirty="0" smtClean="0"/>
              <a:t>The FHIR standards and API seems to be the most promising technical solution for improving interoperability on wide scale</a:t>
            </a:r>
            <a:endParaRPr lang="en-US" sz="1000" b="1" dirty="0" smtClean="0"/>
          </a:p>
        </p:txBody>
      </p:sp>
      <p:sp>
        <p:nvSpPr>
          <p:cNvPr id="20" name="TextBox 19"/>
          <p:cNvSpPr txBox="1"/>
          <p:nvPr/>
        </p:nvSpPr>
        <p:spPr bwMode="gray">
          <a:xfrm>
            <a:off x="620938" y="2417448"/>
            <a:ext cx="2422525" cy="615553"/>
          </a:xfrm>
          <a:prstGeom prst="rect">
            <a:avLst/>
          </a:prstGeom>
          <a:noFill/>
        </p:spPr>
        <p:txBody>
          <a:bodyPr wrap="square" lIns="0" tIns="0" rIns="0" bIns="0" rtlCol="0">
            <a:spAutoFit/>
          </a:bodyPr>
          <a:lstStyle/>
          <a:p>
            <a:pPr>
              <a:spcBef>
                <a:spcPts val="500"/>
              </a:spcBef>
            </a:pPr>
            <a:r>
              <a:rPr lang="en-US" sz="1000" b="1" dirty="0" smtClean="0"/>
              <a:t>Engage private sector peers: </a:t>
            </a:r>
            <a:r>
              <a:rPr lang="en-US" sz="1000" dirty="0" smtClean="0"/>
              <a:t>Achieving widespread interoperability will require both public and private sector efforts; SMART gives private sector a platform</a:t>
            </a:r>
            <a:endParaRPr lang="en-US" sz="1000" b="1" dirty="0" smtClean="0"/>
          </a:p>
        </p:txBody>
      </p:sp>
      <p:sp>
        <p:nvSpPr>
          <p:cNvPr id="21" name="TextBox 20"/>
          <p:cNvSpPr txBox="1"/>
          <p:nvPr/>
        </p:nvSpPr>
        <p:spPr bwMode="gray">
          <a:xfrm>
            <a:off x="620937" y="3138724"/>
            <a:ext cx="2422525" cy="615553"/>
          </a:xfrm>
          <a:prstGeom prst="rect">
            <a:avLst/>
          </a:prstGeom>
          <a:noFill/>
        </p:spPr>
        <p:txBody>
          <a:bodyPr wrap="square" lIns="0" tIns="0" rIns="0" bIns="0" rtlCol="0">
            <a:spAutoFit/>
          </a:bodyPr>
          <a:lstStyle/>
          <a:p>
            <a:pPr>
              <a:spcBef>
                <a:spcPts val="500"/>
              </a:spcBef>
            </a:pPr>
            <a:r>
              <a:rPr lang="en-US" sz="1000" b="1" dirty="0" smtClean="0"/>
              <a:t>Foster health IT innovation: </a:t>
            </a:r>
            <a:r>
              <a:rPr lang="en-US" sz="1000" dirty="0" smtClean="0"/>
              <a:t>The public-private SMART Advisory Committee provides a forum for identifying additional opportunities for health IT innovation</a:t>
            </a:r>
            <a:endParaRPr lang="en-US" sz="1000" b="1" dirty="0" smtClean="0"/>
          </a:p>
        </p:txBody>
      </p:sp>
    </p:spTree>
    <p:extLst>
      <p:ext uri="{BB962C8B-B14F-4D97-AF65-F5344CB8AC3E}">
        <p14:creationId xmlns:p14="http://schemas.microsoft.com/office/powerpoint/2010/main" xmlns="" val="3142846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endParaRPr lang="en-US" dirty="0"/>
          </a:p>
        </p:txBody>
      </p:sp>
      <p:sp>
        <p:nvSpPr>
          <p:cNvPr id="3" name="Text Placeholder 2"/>
          <p:cNvSpPr>
            <a:spLocks noGrp="1"/>
          </p:cNvSpPr>
          <p:nvPr>
            <p:ph type="body" sz="quarter" idx="22"/>
          </p:nvPr>
        </p:nvSpPr>
        <p:spPr/>
        <p:txBody>
          <a:bodyPr/>
          <a:lstStyle/>
          <a:p>
            <a:endParaRPr lang="en-US"/>
          </a:p>
        </p:txBody>
      </p:sp>
      <p:sp>
        <p:nvSpPr>
          <p:cNvPr id="4" name="Text Placeholder 3"/>
          <p:cNvSpPr>
            <a:spLocks noGrp="1"/>
          </p:cNvSpPr>
          <p:nvPr>
            <p:ph type="body" sz="quarter" idx="23"/>
          </p:nvPr>
        </p:nvSpPr>
        <p:spPr/>
        <p:txBody>
          <a:bodyPr/>
          <a:lstStyle/>
          <a:p>
            <a:endParaRPr lang="en-US"/>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25"/>
          </p:nvPr>
        </p:nvSpPr>
        <p:spPr>
          <a:xfrm>
            <a:off x="320040" y="317903"/>
            <a:ext cx="6080760" cy="276999"/>
          </a:xfrm>
        </p:spPr>
        <p:txBody>
          <a:bodyPr/>
          <a:lstStyle/>
          <a:p>
            <a:r>
              <a:rPr lang="en-US" dirty="0" smtClean="0"/>
              <a:t>Interoperability Roadmap</a:t>
            </a:r>
            <a:endParaRPr lang="en-US" dirty="0"/>
          </a:p>
        </p:txBody>
      </p:sp>
      <p:sp>
        <p:nvSpPr>
          <p:cNvPr id="7" name="TextBox 6"/>
          <p:cNvSpPr txBox="1"/>
          <p:nvPr/>
        </p:nvSpPr>
        <p:spPr bwMode="gray">
          <a:xfrm>
            <a:off x="870682" y="1082040"/>
            <a:ext cx="1889760" cy="338554"/>
          </a:xfrm>
          <a:prstGeom prst="rect">
            <a:avLst/>
          </a:prstGeom>
          <a:noFill/>
        </p:spPr>
        <p:txBody>
          <a:bodyPr wrap="square" lIns="0" tIns="0" rIns="0" bIns="0" rtlCol="0">
            <a:spAutoFit/>
          </a:bodyPr>
          <a:lstStyle/>
          <a:p>
            <a:pPr algn="ctr">
              <a:spcBef>
                <a:spcPts val="500"/>
              </a:spcBef>
            </a:pPr>
            <a:r>
              <a:rPr lang="en-US" sz="1100" b="1" dirty="0" smtClean="0"/>
              <a:t>Highlights of Proposed Interoperability Roadmap</a:t>
            </a:r>
          </a:p>
        </p:txBody>
      </p:sp>
      <p:sp>
        <p:nvSpPr>
          <p:cNvPr id="8" name="TextBox 7"/>
          <p:cNvSpPr txBox="1"/>
          <p:nvPr/>
        </p:nvSpPr>
        <p:spPr bwMode="gray">
          <a:xfrm>
            <a:off x="3743191" y="1082040"/>
            <a:ext cx="1889760" cy="338554"/>
          </a:xfrm>
          <a:prstGeom prst="rect">
            <a:avLst/>
          </a:prstGeom>
          <a:noFill/>
        </p:spPr>
        <p:txBody>
          <a:bodyPr wrap="square" lIns="0" tIns="0" rIns="0" bIns="0" rtlCol="0">
            <a:spAutoFit/>
          </a:bodyPr>
          <a:lstStyle/>
          <a:p>
            <a:pPr algn="ctr">
              <a:spcBef>
                <a:spcPts val="500"/>
              </a:spcBef>
            </a:pPr>
            <a:r>
              <a:rPr lang="en-US" sz="1100" b="1" dirty="0" smtClean="0"/>
              <a:t>Highlights of Proposed Stage 3 Rules</a:t>
            </a:r>
          </a:p>
        </p:txBody>
      </p:sp>
      <p:sp>
        <p:nvSpPr>
          <p:cNvPr id="9" name="TextBox 8"/>
          <p:cNvSpPr txBox="1"/>
          <p:nvPr/>
        </p:nvSpPr>
        <p:spPr bwMode="gray">
          <a:xfrm>
            <a:off x="586202" y="1605280"/>
            <a:ext cx="2458720" cy="1795363"/>
          </a:xfrm>
          <a:prstGeom prst="rect">
            <a:avLst/>
          </a:prstGeom>
          <a:noFill/>
        </p:spPr>
        <p:txBody>
          <a:bodyPr wrap="square" lIns="0" tIns="0" rIns="0" bIns="0" rtlCol="0">
            <a:spAutoFit/>
          </a:bodyPr>
          <a:lstStyle/>
          <a:p>
            <a:pPr>
              <a:spcBef>
                <a:spcPts val="500"/>
              </a:spcBef>
            </a:pPr>
            <a:r>
              <a:rPr lang="en-US" sz="1000" dirty="0" smtClean="0"/>
              <a:t>Attempts to chart a path to interoperability, articulating key steps along the way</a:t>
            </a:r>
          </a:p>
          <a:p>
            <a:pPr>
              <a:spcBef>
                <a:spcPts val="500"/>
              </a:spcBef>
            </a:pPr>
            <a:r>
              <a:rPr lang="en-US" sz="1000" dirty="0" smtClean="0"/>
              <a:t>Emphasizes importance of aligning provider incentives with interoperability goals</a:t>
            </a:r>
          </a:p>
          <a:p>
            <a:pPr>
              <a:spcBef>
                <a:spcPts val="500"/>
              </a:spcBef>
            </a:pPr>
            <a:r>
              <a:rPr lang="en-US" sz="1000" dirty="0" smtClean="0"/>
              <a:t>Includes APIs as a key component for enabling interoperability</a:t>
            </a:r>
          </a:p>
          <a:p>
            <a:pPr>
              <a:spcBef>
                <a:spcPts val="500"/>
              </a:spcBef>
            </a:pPr>
            <a:r>
              <a:rPr lang="en-US" sz="1000" dirty="0" smtClean="0"/>
              <a:t>Proposes to further standardize data and semantics</a:t>
            </a:r>
          </a:p>
          <a:p>
            <a:pPr>
              <a:spcBef>
                <a:spcPts val="500"/>
              </a:spcBef>
            </a:pPr>
            <a:r>
              <a:rPr lang="en-US" sz="1000" dirty="0" smtClean="0"/>
              <a:t>Adds interoperability testing and certification requirements</a:t>
            </a:r>
          </a:p>
        </p:txBody>
      </p:sp>
      <p:sp>
        <p:nvSpPr>
          <p:cNvPr id="10" name="TextBox 9"/>
          <p:cNvSpPr txBox="1"/>
          <p:nvPr/>
        </p:nvSpPr>
        <p:spPr bwMode="gray">
          <a:xfrm>
            <a:off x="3458711" y="1605280"/>
            <a:ext cx="2458720" cy="1731243"/>
          </a:xfrm>
          <a:prstGeom prst="rect">
            <a:avLst/>
          </a:prstGeom>
          <a:noFill/>
        </p:spPr>
        <p:txBody>
          <a:bodyPr wrap="square" lIns="0" tIns="0" rIns="0" bIns="0" rtlCol="0">
            <a:spAutoFit/>
          </a:bodyPr>
          <a:lstStyle/>
          <a:p>
            <a:pPr>
              <a:spcBef>
                <a:spcPts val="500"/>
              </a:spcBef>
            </a:pPr>
            <a:r>
              <a:rPr lang="en-US" sz="1000" dirty="0" smtClean="0"/>
              <a:t>Encourages eligible providers to allow patients to access health data through APIs</a:t>
            </a:r>
          </a:p>
          <a:p>
            <a:pPr>
              <a:spcBef>
                <a:spcPts val="500"/>
              </a:spcBef>
            </a:pPr>
            <a:r>
              <a:rPr lang="en-US" sz="1000" dirty="0" smtClean="0"/>
              <a:t>Requires certified EHR technology to allow access to the Common Clinical Data Set via APIs </a:t>
            </a:r>
          </a:p>
          <a:p>
            <a:pPr>
              <a:spcBef>
                <a:spcPts val="500"/>
              </a:spcBef>
            </a:pPr>
            <a:r>
              <a:rPr lang="en-US" sz="1000" dirty="0" smtClean="0"/>
              <a:t>Requires EHR vendors to publish technical documentation and terms of use so that third-party developers can access APIs</a:t>
            </a:r>
          </a:p>
          <a:p>
            <a:pPr>
              <a:spcBef>
                <a:spcPts val="500"/>
              </a:spcBef>
            </a:pPr>
            <a:r>
              <a:rPr lang="en-US" sz="1000" dirty="0" smtClean="0"/>
              <a:t>Facilitates adoption of Fast Healthcare Interoperable Resources (FHIR) API</a:t>
            </a:r>
          </a:p>
        </p:txBody>
      </p:sp>
      <p:pic>
        <p:nvPicPr>
          <p:cNvPr id="12" name="Picture 11"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2010" y="1648388"/>
            <a:ext cx="248919" cy="253138"/>
          </a:xfrm>
          <a:prstGeom prst="rect">
            <a:avLst/>
          </a:prstGeom>
        </p:spPr>
      </p:pic>
      <p:pic>
        <p:nvPicPr>
          <p:cNvPr id="13" name="Picture 12"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2010" y="2022043"/>
            <a:ext cx="248919" cy="253138"/>
          </a:xfrm>
          <a:prstGeom prst="rect">
            <a:avLst/>
          </a:prstGeom>
        </p:spPr>
      </p:pic>
      <p:pic>
        <p:nvPicPr>
          <p:cNvPr id="14" name="Picture 13"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2010" y="2391085"/>
            <a:ext cx="248919" cy="253138"/>
          </a:xfrm>
          <a:prstGeom prst="rect">
            <a:avLst/>
          </a:prstGeom>
        </p:spPr>
      </p:pic>
      <p:pic>
        <p:nvPicPr>
          <p:cNvPr id="15" name="Picture 14"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2010" y="2760127"/>
            <a:ext cx="248919" cy="253138"/>
          </a:xfrm>
          <a:prstGeom prst="rect">
            <a:avLst/>
          </a:prstGeom>
        </p:spPr>
      </p:pic>
      <p:pic>
        <p:nvPicPr>
          <p:cNvPr id="16" name="Picture 15"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62010" y="3129170"/>
            <a:ext cx="248919" cy="253138"/>
          </a:xfrm>
          <a:prstGeom prst="rect">
            <a:avLst/>
          </a:prstGeom>
        </p:spPr>
      </p:pic>
      <p:pic>
        <p:nvPicPr>
          <p:cNvPr id="17" name="Picture 16"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54449" y="1648388"/>
            <a:ext cx="248919" cy="253138"/>
          </a:xfrm>
          <a:prstGeom prst="rect">
            <a:avLst/>
          </a:prstGeom>
        </p:spPr>
      </p:pic>
      <p:pic>
        <p:nvPicPr>
          <p:cNvPr id="18" name="Picture 17"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54449" y="2012818"/>
            <a:ext cx="248919" cy="253138"/>
          </a:xfrm>
          <a:prstGeom prst="rect">
            <a:avLst/>
          </a:prstGeom>
        </p:spPr>
      </p:pic>
      <p:pic>
        <p:nvPicPr>
          <p:cNvPr id="19" name="Picture 18"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54449" y="2535780"/>
            <a:ext cx="248919" cy="253138"/>
          </a:xfrm>
          <a:prstGeom prst="rect">
            <a:avLst/>
          </a:prstGeom>
        </p:spPr>
      </p:pic>
      <p:pic>
        <p:nvPicPr>
          <p:cNvPr id="20" name="Picture 19" descr="Thumbs_up_agree.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139056" y="3051058"/>
            <a:ext cx="248919" cy="253138"/>
          </a:xfrm>
          <a:prstGeom prst="rect">
            <a:avLst/>
          </a:prstGeom>
        </p:spPr>
      </p:pic>
    </p:spTree>
    <p:extLst>
      <p:ext uri="{BB962C8B-B14F-4D97-AF65-F5344CB8AC3E}">
        <p14:creationId xmlns:p14="http://schemas.microsoft.com/office/powerpoint/2010/main" xmlns="" val="2235032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25"/>
          </p:nvPr>
        </p:nvSpPr>
        <p:spPr bwMode="gray"/>
        <p:txBody>
          <a:bodyPr/>
          <a:lstStyle/>
          <a:p>
            <a:r>
              <a:rPr lang="en-US" dirty="0" smtClean="0"/>
              <a:t>Project Argonaut HIMSS Demonstrations</a:t>
            </a:r>
            <a:endParaRPr lang="en-US" dirty="0"/>
          </a:p>
        </p:txBody>
      </p:sp>
      <p:sp>
        <p:nvSpPr>
          <p:cNvPr id="8" name="TextBox 7"/>
          <p:cNvSpPr txBox="1"/>
          <p:nvPr/>
        </p:nvSpPr>
        <p:spPr bwMode="gray">
          <a:xfrm>
            <a:off x="320674" y="710551"/>
            <a:ext cx="5765627" cy="3877985"/>
          </a:xfrm>
          <a:prstGeom prst="rect">
            <a:avLst/>
          </a:prstGeom>
          <a:noFill/>
        </p:spPr>
        <p:txBody>
          <a:bodyPr wrap="square" lIns="0" tIns="0" rIns="0" bIns="0" rtlCol="0">
            <a:spAutoFit/>
          </a:bodyPr>
          <a:lstStyle/>
          <a:p>
            <a:endParaRPr lang="en-US" sz="1100" b="1" dirty="0"/>
          </a:p>
          <a:p>
            <a:endParaRPr lang="en-US" sz="1100" b="1" dirty="0"/>
          </a:p>
          <a:p>
            <a:r>
              <a:rPr lang="en-US" sz="1100" u="sng" dirty="0" smtClean="0"/>
              <a:t>Interoperability Showcase</a:t>
            </a:r>
          </a:p>
          <a:p>
            <a:endParaRPr lang="en-US" sz="1100" b="1" dirty="0" smtClean="0"/>
          </a:p>
          <a:p>
            <a:pPr marL="171450" indent="-171450">
              <a:buFont typeface="Arial"/>
              <a:buChar char="•"/>
            </a:pPr>
            <a:r>
              <a:rPr lang="en-US" sz="1100" dirty="0" smtClean="0"/>
              <a:t>Demonstrated ABCO solution (Crimson Care Management)</a:t>
            </a:r>
            <a:r>
              <a:rPr lang="en-US" sz="1100" dirty="0"/>
              <a:t> </a:t>
            </a:r>
            <a:r>
              <a:rPr lang="en-US" sz="1100" dirty="0" smtClean="0"/>
              <a:t>integrated with ‘reference’ EMR in </a:t>
            </a:r>
            <a:r>
              <a:rPr lang="en-US" sz="1100" b="1" dirty="0" smtClean="0"/>
              <a:t>SMART Gallery </a:t>
            </a:r>
            <a:r>
              <a:rPr lang="en-US" sz="1100" dirty="0"/>
              <a:t>(</a:t>
            </a:r>
            <a:r>
              <a:rPr lang="en-US" sz="1100" u="sng" dirty="0">
                <a:hlinkClick r:id="rId2"/>
              </a:rPr>
              <a:t>https://gallery.smarthealthit.org/</a:t>
            </a:r>
            <a:r>
              <a:rPr lang="en-US" sz="1100" dirty="0"/>
              <a:t>) </a:t>
            </a:r>
            <a:endParaRPr lang="en-US" sz="1100" dirty="0" smtClean="0"/>
          </a:p>
          <a:p>
            <a:pPr marL="171450" indent="-171450">
              <a:buFont typeface="Arial"/>
              <a:buChar char="•"/>
            </a:pPr>
            <a:r>
              <a:rPr lang="en-US" sz="1100" dirty="0" smtClean="0"/>
              <a:t>ABCO and CCM featured in </a:t>
            </a:r>
            <a:r>
              <a:rPr lang="en-US" sz="1100" b="1" dirty="0" smtClean="0"/>
              <a:t>theater presentation</a:t>
            </a:r>
            <a:r>
              <a:rPr lang="en-US" sz="1100" dirty="0" smtClean="0"/>
              <a:t> both within </a:t>
            </a:r>
            <a:r>
              <a:rPr lang="en-US" sz="1100" b="1" dirty="0" smtClean="0"/>
              <a:t>SMART gallery </a:t>
            </a:r>
            <a:r>
              <a:rPr lang="en-US" sz="1100" dirty="0" smtClean="0"/>
              <a:t>and showcased by </a:t>
            </a:r>
            <a:r>
              <a:rPr lang="en-US" sz="1100" b="1" dirty="0" smtClean="0"/>
              <a:t>Cerner</a:t>
            </a:r>
          </a:p>
          <a:p>
            <a:pPr marL="171450" indent="-171450">
              <a:buFont typeface="Arial"/>
              <a:buChar char="•"/>
            </a:pPr>
            <a:endParaRPr lang="en-US" sz="1100" dirty="0"/>
          </a:p>
          <a:p>
            <a:r>
              <a:rPr lang="en-US" sz="1100" u="sng" dirty="0" smtClean="0"/>
              <a:t>Vendor Booths</a:t>
            </a:r>
          </a:p>
          <a:p>
            <a:endParaRPr lang="en-US" sz="1100" b="1" dirty="0" smtClean="0"/>
          </a:p>
          <a:p>
            <a:pPr marL="171450" indent="-171450">
              <a:buFont typeface="Arial"/>
              <a:buChar char="•"/>
            </a:pPr>
            <a:r>
              <a:rPr lang="en-US" sz="1100" b="1" dirty="0" smtClean="0"/>
              <a:t>Cerner</a:t>
            </a:r>
            <a:r>
              <a:rPr lang="en-US" sz="1100" dirty="0" smtClean="0"/>
              <a:t> – embedded in </a:t>
            </a:r>
            <a:r>
              <a:rPr lang="en-US" sz="1100" dirty="0" err="1" smtClean="0"/>
              <a:t>PowerChart</a:t>
            </a:r>
            <a:r>
              <a:rPr lang="en-US" sz="1100" dirty="0" smtClean="0"/>
              <a:t> and </a:t>
            </a:r>
            <a:r>
              <a:rPr lang="en-US" sz="1100" dirty="0"/>
              <a:t>shown in interoperability area of </a:t>
            </a:r>
            <a:r>
              <a:rPr lang="en-US" sz="1100" dirty="0" smtClean="0"/>
              <a:t>booth</a:t>
            </a:r>
          </a:p>
          <a:p>
            <a:pPr marL="171450" indent="-171450">
              <a:buFont typeface="Arial"/>
              <a:buChar char="•"/>
            </a:pPr>
            <a:endParaRPr lang="en-US" sz="1100" b="1" dirty="0" smtClean="0"/>
          </a:p>
          <a:p>
            <a:pPr marL="171450" indent="-171450">
              <a:buFont typeface="Arial"/>
              <a:buChar char="•"/>
            </a:pPr>
            <a:r>
              <a:rPr lang="en-US" sz="1100" b="1" dirty="0" smtClean="0"/>
              <a:t>athenahealth</a:t>
            </a:r>
            <a:r>
              <a:rPr lang="en-US" sz="1100" dirty="0" smtClean="0"/>
              <a:t> – embedded in </a:t>
            </a:r>
            <a:r>
              <a:rPr lang="en-US" sz="1100" dirty="0" err="1" smtClean="0"/>
              <a:t>athenaClinicals</a:t>
            </a:r>
            <a:r>
              <a:rPr lang="en-US" sz="1100" dirty="0" smtClean="0"/>
              <a:t> and shown in interoperability area of booth</a:t>
            </a:r>
          </a:p>
          <a:p>
            <a:pPr marL="171450" indent="-171450">
              <a:buFont typeface="Arial"/>
              <a:buChar char="•"/>
            </a:pPr>
            <a:endParaRPr lang="en-US" sz="1100" b="1" dirty="0" smtClean="0"/>
          </a:p>
          <a:p>
            <a:pPr marL="171450" indent="-171450">
              <a:buFont typeface="Arial"/>
              <a:buChar char="•"/>
            </a:pPr>
            <a:r>
              <a:rPr lang="en-US" sz="1100" b="1" dirty="0" smtClean="0"/>
              <a:t>Intermountain Healthcare </a:t>
            </a:r>
            <a:r>
              <a:rPr lang="en-US" sz="1100" dirty="0" smtClean="0"/>
              <a:t>and </a:t>
            </a:r>
            <a:r>
              <a:rPr lang="en-US" sz="1100" b="1" dirty="0" smtClean="0"/>
              <a:t>Federal Health IT </a:t>
            </a:r>
            <a:r>
              <a:rPr lang="en-US" sz="1100" dirty="0" smtClean="0"/>
              <a:t>booths integrated with ‘reference’ EMR</a:t>
            </a:r>
          </a:p>
          <a:p>
            <a:pPr marL="171450" indent="-171450">
              <a:buFont typeface="Arial"/>
              <a:buChar char="•"/>
            </a:pPr>
            <a:endParaRPr lang="en-US" sz="1100" b="1" dirty="0" smtClean="0"/>
          </a:p>
          <a:p>
            <a:pPr marL="171450" indent="-171450">
              <a:buFont typeface="Arial"/>
              <a:buChar char="•"/>
            </a:pPr>
            <a:r>
              <a:rPr lang="en-US" sz="1100" b="1" dirty="0" smtClean="0"/>
              <a:t>Walgreens</a:t>
            </a:r>
            <a:r>
              <a:rPr lang="en-US" sz="1100" dirty="0" smtClean="0"/>
              <a:t> – Partnered with </a:t>
            </a:r>
            <a:r>
              <a:rPr lang="en-US" sz="1100" b="1" dirty="0" err="1" smtClean="0"/>
              <a:t>Apigee</a:t>
            </a:r>
            <a:r>
              <a:rPr lang="en-US" sz="1100" dirty="0" smtClean="0"/>
              <a:t>, CCM launched as standalone application pulling clinical data from multiple reference ‘EMRs’</a:t>
            </a:r>
          </a:p>
          <a:p>
            <a:pPr marL="171450" indent="-171450">
              <a:buFont typeface="Arial"/>
              <a:buChar char="•"/>
            </a:pPr>
            <a:endParaRPr lang="en-US" sz="1100" dirty="0" smtClean="0"/>
          </a:p>
          <a:p>
            <a:endParaRPr lang="en-US" sz="1100" b="1" dirty="0"/>
          </a:p>
          <a:p>
            <a:pPr marL="171450" indent="-171450">
              <a:buFont typeface="Arial"/>
              <a:buChar char="•"/>
            </a:pPr>
            <a:endParaRPr lang="en-US" sz="1050" dirty="0"/>
          </a:p>
          <a:p>
            <a:pPr marL="171450" indent="-171450">
              <a:buFont typeface="Arial"/>
              <a:buChar char="•"/>
            </a:pPr>
            <a:endParaRPr lang="en-US" sz="1050" dirty="0"/>
          </a:p>
        </p:txBody>
      </p:sp>
    </p:spTree>
    <p:extLst>
      <p:ext uri="{BB962C8B-B14F-4D97-AF65-F5344CB8AC3E}">
        <p14:creationId xmlns:p14="http://schemas.microsoft.com/office/powerpoint/2010/main" xmlns="" val="3390515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Down Arrow 25"/>
          <p:cNvSpPr/>
          <p:nvPr/>
        </p:nvSpPr>
        <p:spPr bwMode="gray">
          <a:xfrm>
            <a:off x="2566639" y="3072882"/>
            <a:ext cx="304800" cy="474020"/>
          </a:xfrm>
          <a:prstGeom prst="downArrow">
            <a:avLst/>
          </a:prstGeom>
          <a:solidFill>
            <a:schemeClr val="bg2"/>
          </a:solidFill>
          <a:ln w="19050">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2" name="Text Placeholder 1"/>
          <p:cNvSpPr>
            <a:spLocks noGrp="1"/>
          </p:cNvSpPr>
          <p:nvPr>
            <p:ph type="body" sz="quarter" idx="21"/>
          </p:nvPr>
        </p:nvSpPr>
        <p:spPr>
          <a:xfrm>
            <a:off x="320039" y="718356"/>
            <a:ext cx="5911427" cy="215444"/>
          </a:xfrm>
        </p:spPr>
        <p:txBody>
          <a:bodyPr/>
          <a:lstStyle/>
          <a:p>
            <a:r>
              <a:rPr lang="en-US" dirty="0" smtClean="0"/>
              <a:t>A New Infrastructure for Value-Based</a:t>
            </a:r>
            <a:r>
              <a:rPr lang="en-US" dirty="0"/>
              <a:t>, Population-Oriented Health Care</a:t>
            </a:r>
          </a:p>
        </p:txBody>
      </p:sp>
      <p:sp>
        <p:nvSpPr>
          <p:cNvPr id="6" name="Text Placeholder 5"/>
          <p:cNvSpPr>
            <a:spLocks noGrp="1"/>
          </p:cNvSpPr>
          <p:nvPr>
            <p:ph type="body" sz="quarter" idx="25"/>
          </p:nvPr>
        </p:nvSpPr>
        <p:spPr/>
        <p:txBody>
          <a:bodyPr/>
          <a:lstStyle/>
          <a:p>
            <a:r>
              <a:rPr lang="en-US" dirty="0" smtClean="0"/>
              <a:t>Leveraging the Power of Interoperability</a:t>
            </a:r>
            <a:endParaRPr lang="en-US" dirty="0"/>
          </a:p>
        </p:txBody>
      </p:sp>
      <p:sp>
        <p:nvSpPr>
          <p:cNvPr id="7" name="AutoShape 2" descr="Image result for fhi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Image result for fhir"/>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53" name="Group 52"/>
          <p:cNvGrpSpPr/>
          <p:nvPr/>
        </p:nvGrpSpPr>
        <p:grpSpPr>
          <a:xfrm>
            <a:off x="273817" y="1712261"/>
            <a:ext cx="592663" cy="597383"/>
            <a:chOff x="396065" y="1740999"/>
            <a:chExt cx="592663" cy="597383"/>
          </a:xfrm>
        </p:grpSpPr>
        <p:pic>
          <p:nvPicPr>
            <p:cNvPr id="49" name="Picture 6" descr="http://niquola.github.io/hl7-russia-2014-fhir-slides/fhiri.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21582" y="1740999"/>
              <a:ext cx="321587" cy="321587"/>
            </a:xfrm>
            <a:prstGeom prst="ellipse">
              <a:avLst/>
            </a:prstGeom>
            <a:noFill/>
            <a:ln w="19050">
              <a:solidFill>
                <a:schemeClr val="bg2"/>
              </a:solidFill>
            </a:ln>
            <a:extLst>
              <a:ext uri="{909E8E84-426E-40dd-AFC4-6F175D3DCCD1}">
                <a14:hiddenFill xmlns:a14="http://schemas.microsoft.com/office/drawing/2010/main" xmlns="">
                  <a:solidFill>
                    <a:srgbClr val="FFFFFF"/>
                  </a:solidFill>
                </a14:hiddenFill>
              </a:ext>
            </a:extLst>
          </p:spPr>
        </p:pic>
        <p:sp>
          <p:nvSpPr>
            <p:cNvPr id="50" name="TextBox 49"/>
            <p:cNvSpPr txBox="1"/>
            <p:nvPr/>
          </p:nvSpPr>
          <p:spPr>
            <a:xfrm>
              <a:off x="396065" y="2061383"/>
              <a:ext cx="592663" cy="276999"/>
            </a:xfrm>
            <a:prstGeom prst="rect">
              <a:avLst/>
            </a:prstGeom>
            <a:noFill/>
          </p:spPr>
          <p:txBody>
            <a:bodyPr wrap="square" lIns="45720" rIns="45720" rtlCol="0">
              <a:spAutoFit/>
            </a:bodyPr>
            <a:lstStyle/>
            <a:p>
              <a:pPr algn="ctr"/>
              <a:r>
                <a:rPr lang="en-US" sz="600" dirty="0" smtClean="0"/>
                <a:t>FHIR-Based Data Queries</a:t>
              </a:r>
            </a:p>
          </p:txBody>
        </p:sp>
      </p:grpSp>
      <p:sp>
        <p:nvSpPr>
          <p:cNvPr id="3" name="Circular Arrow 2"/>
          <p:cNvSpPr/>
          <p:nvPr/>
        </p:nvSpPr>
        <p:spPr bwMode="gray">
          <a:xfrm rot="18646214">
            <a:off x="991147" y="1321619"/>
            <a:ext cx="3475680" cy="3475679"/>
          </a:xfrm>
          <a:prstGeom prst="circularArrow">
            <a:avLst>
              <a:gd name="adj1" fmla="val 6536"/>
              <a:gd name="adj2" fmla="val 535864"/>
              <a:gd name="adj3" fmla="val 2124923"/>
              <a:gd name="adj4" fmla="val 14233490"/>
              <a:gd name="adj5" fmla="val 6736"/>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3" name="Down Arrow 22"/>
          <p:cNvSpPr/>
          <p:nvPr/>
        </p:nvSpPr>
        <p:spPr bwMode="gray">
          <a:xfrm>
            <a:off x="2610766" y="1745462"/>
            <a:ext cx="225521" cy="827283"/>
          </a:xfrm>
          <a:prstGeom prst="downArrow">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 name="Oval 3"/>
          <p:cNvSpPr/>
          <p:nvPr/>
        </p:nvSpPr>
        <p:spPr bwMode="gray">
          <a:xfrm rot="2700000">
            <a:off x="1347652" y="1732112"/>
            <a:ext cx="553720" cy="553720"/>
          </a:xfrm>
          <a:prstGeom prst="ellipse">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9" name="Down Arrow 18"/>
          <p:cNvSpPr/>
          <p:nvPr/>
        </p:nvSpPr>
        <p:spPr bwMode="gray">
          <a:xfrm rot="18900000">
            <a:off x="1938065" y="2002567"/>
            <a:ext cx="225521" cy="865434"/>
          </a:xfrm>
          <a:prstGeom prst="downArrow">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5" name="Oval 34"/>
          <p:cNvSpPr/>
          <p:nvPr/>
        </p:nvSpPr>
        <p:spPr bwMode="gray">
          <a:xfrm>
            <a:off x="2446666" y="1288658"/>
            <a:ext cx="553720" cy="553720"/>
          </a:xfrm>
          <a:prstGeom prst="ellipse">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8" name="Down Arrow 17"/>
          <p:cNvSpPr/>
          <p:nvPr/>
        </p:nvSpPr>
        <p:spPr bwMode="gray">
          <a:xfrm rot="2700000">
            <a:off x="3273578" y="1983121"/>
            <a:ext cx="225521" cy="896902"/>
          </a:xfrm>
          <a:prstGeom prst="downArrow">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36" name="Oval 35"/>
          <p:cNvSpPr/>
          <p:nvPr/>
        </p:nvSpPr>
        <p:spPr bwMode="gray">
          <a:xfrm rot="18900000">
            <a:off x="3532936" y="1721951"/>
            <a:ext cx="553720" cy="553720"/>
          </a:xfrm>
          <a:prstGeom prst="ellipse">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0" name="Oval 39"/>
          <p:cNvSpPr/>
          <p:nvPr/>
        </p:nvSpPr>
        <p:spPr bwMode="gray">
          <a:xfrm rot="2700000">
            <a:off x="956113" y="2469943"/>
            <a:ext cx="553720" cy="553720"/>
          </a:xfrm>
          <a:prstGeom prst="ellipse">
            <a:avLst/>
          </a:prstGeom>
          <a:solidFill>
            <a:schemeClr val="bg1"/>
          </a:solidFill>
          <a:ln w="19050">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38" name="Picture 6" descr="http://niquola.github.io/hl7-russia-2014-fhir-slides/fhiri.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893358" y="2274007"/>
            <a:ext cx="321587" cy="321587"/>
          </a:xfrm>
          <a:prstGeom prst="ellipse">
            <a:avLst/>
          </a:prstGeom>
          <a:noFill/>
          <a:ln w="19050">
            <a:solidFill>
              <a:schemeClr val="bg2"/>
            </a:solidFill>
          </a:ln>
          <a:extLst>
            <a:ext uri="{909E8E84-426E-40dd-AFC4-6F175D3DCCD1}">
              <a14:hiddenFill xmlns:a14="http://schemas.microsoft.com/office/drawing/2010/main" xmlns="">
                <a:solidFill>
                  <a:srgbClr val="FFFFFF"/>
                </a:solidFill>
              </a14:hiddenFill>
            </a:ext>
          </a:extLst>
        </p:spPr>
      </p:pic>
      <p:pic>
        <p:nvPicPr>
          <p:cNvPr id="17" name="Picture 6" descr="http://niquola.github.io/hl7-russia-2014-fhir-slides/fhiri.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62732" y="1988057"/>
            <a:ext cx="321587" cy="321587"/>
          </a:xfrm>
          <a:prstGeom prst="ellipse">
            <a:avLst/>
          </a:prstGeom>
          <a:noFill/>
          <a:ln w="19050">
            <a:solidFill>
              <a:schemeClr val="bg2"/>
            </a:solidFill>
          </a:ln>
          <a:extLst>
            <a:ext uri="{909E8E84-426E-40dd-AFC4-6F175D3DCCD1}">
              <a14:hiddenFill xmlns:a14="http://schemas.microsoft.com/office/drawing/2010/main" xmlns="">
                <a:solidFill>
                  <a:srgbClr val="FFFFFF"/>
                </a:solidFill>
              </a14:hiddenFill>
            </a:ext>
          </a:extLst>
        </p:spPr>
      </p:pic>
      <p:pic>
        <p:nvPicPr>
          <p:cNvPr id="9220" name="Picture 4" descr="http://abco.advisory.com/DSS/abc-icons/stick_patient.pn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162806" y="2577343"/>
            <a:ext cx="132500" cy="339743"/>
          </a:xfrm>
          <a:prstGeom prst="rect">
            <a:avLst/>
          </a:prstGeom>
          <a:noFill/>
          <a:extLst>
            <a:ext uri="{909E8E84-426E-40dd-AFC4-6F175D3DCCD1}">
              <a14:hiddenFill xmlns:a14="http://schemas.microsoft.com/office/drawing/2010/main" xmlns="">
                <a:solidFill>
                  <a:srgbClr val="FFFFFF"/>
                </a:solidFill>
              </a14:hiddenFill>
            </a:ext>
          </a:extLst>
        </p:spPr>
      </p:pic>
      <p:pic>
        <p:nvPicPr>
          <p:cNvPr id="9222" name="Picture 6" descr="http://abco.advisory.com/DSS/abc-icons/stick_lab_coat.pn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1536159" y="1802085"/>
            <a:ext cx="157656" cy="404246"/>
          </a:xfrm>
          <a:prstGeom prst="rect">
            <a:avLst/>
          </a:prstGeom>
          <a:noFill/>
          <a:extLst>
            <a:ext uri="{909E8E84-426E-40dd-AFC4-6F175D3DCCD1}">
              <a14:hiddenFill xmlns:a14="http://schemas.microsoft.com/office/drawing/2010/main" xmlns="">
                <a:solidFill>
                  <a:srgbClr val="FFFFFF"/>
                </a:solidFill>
              </a14:hiddenFill>
            </a:ext>
          </a:extLst>
        </p:spPr>
      </p:pic>
      <p:pic>
        <p:nvPicPr>
          <p:cNvPr id="9224" name="Picture 8" descr="http://abco.advisory.com/DSS/abc-icons/stick_surgeon.png"/>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2654155" y="1382042"/>
            <a:ext cx="136995" cy="366951"/>
          </a:xfrm>
          <a:prstGeom prst="rect">
            <a:avLst/>
          </a:prstGeom>
          <a:noFill/>
          <a:extLst>
            <a:ext uri="{909E8E84-426E-40dd-AFC4-6F175D3DCCD1}">
              <a14:hiddenFill xmlns:a14="http://schemas.microsoft.com/office/drawing/2010/main" xmlns="">
                <a:solidFill>
                  <a:srgbClr val="FFFFFF"/>
                </a:solidFill>
              </a14:hiddenFill>
            </a:ext>
          </a:extLst>
        </p:spPr>
      </p:pic>
      <p:pic>
        <p:nvPicPr>
          <p:cNvPr id="9226" name="Picture 10" descr="http://abco.advisory.com/DSS/abc-icons/hospital_clinic.png"/>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3642344" y="1892149"/>
            <a:ext cx="352139" cy="205414"/>
          </a:xfrm>
          <a:prstGeom prst="rect">
            <a:avLst/>
          </a:prstGeom>
          <a:noFill/>
          <a:extLst>
            <a:ext uri="{909E8E84-426E-40dd-AFC4-6F175D3DCCD1}">
              <a14:hiddenFill xmlns:a14="http://schemas.microsoft.com/office/drawing/2010/main" xmlns="">
                <a:solidFill>
                  <a:srgbClr val="FFFFFF"/>
                </a:solidFill>
              </a14:hiddenFill>
            </a:ext>
          </a:extLst>
        </p:spPr>
      </p:pic>
      <p:grpSp>
        <p:nvGrpSpPr>
          <p:cNvPr id="24" name="Group 23"/>
          <p:cNvGrpSpPr/>
          <p:nvPr/>
        </p:nvGrpSpPr>
        <p:grpSpPr>
          <a:xfrm>
            <a:off x="2373047" y="2625401"/>
            <a:ext cx="709890" cy="709891"/>
            <a:chOff x="2789737" y="2791649"/>
            <a:chExt cx="709890" cy="709891"/>
          </a:xfrm>
        </p:grpSpPr>
        <p:sp>
          <p:nvSpPr>
            <p:cNvPr id="22" name="Oval 21"/>
            <p:cNvSpPr/>
            <p:nvPr/>
          </p:nvSpPr>
          <p:spPr bwMode="gray">
            <a:xfrm>
              <a:off x="2789737" y="2791649"/>
              <a:ext cx="709890" cy="709891"/>
            </a:xfrm>
            <a:prstGeom prst="ellipse">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0" name="Group 19"/>
            <p:cNvGrpSpPr/>
            <p:nvPr/>
          </p:nvGrpSpPr>
          <p:grpSpPr>
            <a:xfrm>
              <a:off x="2840839" y="2847397"/>
              <a:ext cx="609676" cy="553617"/>
              <a:chOff x="2847189" y="2910897"/>
              <a:chExt cx="609676" cy="553617"/>
            </a:xfrm>
          </p:grpSpPr>
          <p:pic>
            <p:nvPicPr>
              <p:cNvPr id="45" name="Picture 44"/>
              <p:cNvPicPr>
                <a:picLocks noChangeAspect="1"/>
              </p:cNvPicPr>
              <p:nvPr/>
            </p:nvPicPr>
            <p:blipFill rotWithShape="1">
              <a:blip r:embed="rId8" cstate="print">
                <a:extLst>
                  <a:ext uri="{28A0092B-C50C-407E-A947-70E740481C1C}">
                    <a14:useLocalDpi xmlns:a14="http://schemas.microsoft.com/office/drawing/2010/main" xmlns="" val="0"/>
                  </a:ext>
                </a:extLst>
              </a:blip>
              <a:srcRect r="50000"/>
              <a:stretch/>
            </p:blipFill>
            <p:spPr bwMode="gray">
              <a:xfrm>
                <a:off x="2955633" y="2910897"/>
                <a:ext cx="360192" cy="350602"/>
              </a:xfrm>
              <a:prstGeom prst="rect">
                <a:avLst/>
              </a:prstGeom>
            </p:spPr>
          </p:pic>
          <p:sp>
            <p:nvSpPr>
              <p:cNvPr id="11" name="Oval 10"/>
              <p:cNvSpPr/>
              <p:nvPr/>
            </p:nvSpPr>
            <p:spPr bwMode="gray">
              <a:xfrm>
                <a:off x="3243840" y="2974918"/>
                <a:ext cx="116833" cy="116834"/>
              </a:xfrm>
              <a:prstGeom prst="ellipse">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7" name="TextBox 46"/>
              <p:cNvSpPr txBox="1"/>
              <p:nvPr/>
            </p:nvSpPr>
            <p:spPr>
              <a:xfrm>
                <a:off x="2847189" y="3187515"/>
                <a:ext cx="609676" cy="276999"/>
              </a:xfrm>
              <a:prstGeom prst="rect">
                <a:avLst/>
              </a:prstGeom>
              <a:noFill/>
            </p:spPr>
            <p:txBody>
              <a:bodyPr wrap="square" lIns="45720" rIns="45720" rtlCol="0">
                <a:spAutoFit/>
              </a:bodyPr>
              <a:lstStyle/>
              <a:p>
                <a:pPr algn="ctr"/>
                <a:r>
                  <a:rPr lang="en-US" sz="600" dirty="0" smtClean="0"/>
                  <a:t>Crimson </a:t>
                </a:r>
                <a:br>
                  <a:rPr lang="en-US" sz="600" dirty="0" smtClean="0"/>
                </a:br>
                <a:r>
                  <a:rPr lang="en-US" sz="600" dirty="0" smtClean="0"/>
                  <a:t>Care Manager</a:t>
                </a:r>
              </a:p>
            </p:txBody>
          </p:sp>
        </p:grpSp>
      </p:grpSp>
      <p:pic>
        <p:nvPicPr>
          <p:cNvPr id="51" name="Picture 6" descr="http://niquola.github.io/hl7-russia-2014-fhir-slides/fhiri.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235262" y="2263030"/>
            <a:ext cx="321587" cy="321587"/>
          </a:xfrm>
          <a:prstGeom prst="ellipse">
            <a:avLst/>
          </a:prstGeom>
          <a:noFill/>
          <a:ln w="19050">
            <a:solidFill>
              <a:schemeClr val="bg2"/>
            </a:solidFill>
          </a:ln>
          <a:extLst>
            <a:ext uri="{909E8E84-426E-40dd-AFC4-6F175D3DCCD1}">
              <a14:hiddenFill xmlns:a14="http://schemas.microsoft.com/office/drawing/2010/main" xmlns="">
                <a:solidFill>
                  <a:srgbClr val="FFFFFF"/>
                </a:solidFill>
              </a14:hiddenFill>
            </a:ext>
          </a:extLst>
        </p:spPr>
      </p:pic>
      <p:grpSp>
        <p:nvGrpSpPr>
          <p:cNvPr id="27" name="Group 26"/>
          <p:cNvGrpSpPr/>
          <p:nvPr/>
        </p:nvGrpSpPr>
        <p:grpSpPr>
          <a:xfrm>
            <a:off x="246885" y="3624702"/>
            <a:ext cx="4962525" cy="762000"/>
            <a:chOff x="307975" y="3771900"/>
            <a:chExt cx="4962525" cy="762000"/>
          </a:xfrm>
        </p:grpSpPr>
        <p:sp>
          <p:nvSpPr>
            <p:cNvPr id="25" name="Rectangle 24"/>
            <p:cNvSpPr/>
            <p:nvPr/>
          </p:nvSpPr>
          <p:spPr bwMode="gray">
            <a:xfrm>
              <a:off x="307975" y="3771900"/>
              <a:ext cx="4962525" cy="762000"/>
            </a:xfrm>
            <a:prstGeom prst="rect">
              <a:avLst/>
            </a:prstGeom>
            <a:solidFill>
              <a:schemeClr val="bg2"/>
            </a:solidFill>
            <a:ln w="19050">
              <a:solidFill>
                <a:schemeClr val="bg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9" name="TextBox 28"/>
            <p:cNvSpPr txBox="1"/>
            <p:nvPr/>
          </p:nvSpPr>
          <p:spPr>
            <a:xfrm>
              <a:off x="390525" y="3812597"/>
              <a:ext cx="940224" cy="338554"/>
            </a:xfrm>
            <a:prstGeom prst="rect">
              <a:avLst/>
            </a:prstGeom>
            <a:noFill/>
          </p:spPr>
          <p:txBody>
            <a:bodyPr wrap="square" lIns="45720" rIns="45720" rtlCol="0">
              <a:spAutoFit/>
            </a:bodyPr>
            <a:lstStyle/>
            <a:p>
              <a:pPr algn="ctr"/>
              <a:r>
                <a:rPr lang="en-US" sz="800" dirty="0" smtClean="0"/>
                <a:t>Integrating </a:t>
              </a:r>
              <a:br>
                <a:rPr lang="en-US" sz="800" dirty="0" smtClean="0"/>
              </a:br>
              <a:r>
                <a:rPr lang="en-US" sz="800" dirty="0" smtClean="0"/>
                <a:t>Data</a:t>
              </a:r>
            </a:p>
          </p:txBody>
        </p:sp>
        <p:sp>
          <p:nvSpPr>
            <p:cNvPr id="59" name="TextBox 58"/>
            <p:cNvSpPr txBox="1"/>
            <p:nvPr/>
          </p:nvSpPr>
          <p:spPr>
            <a:xfrm>
              <a:off x="402050" y="4126436"/>
              <a:ext cx="940224" cy="369332"/>
            </a:xfrm>
            <a:prstGeom prst="rect">
              <a:avLst/>
            </a:prstGeom>
            <a:noFill/>
          </p:spPr>
          <p:txBody>
            <a:bodyPr wrap="square" lIns="45720" rIns="45720" rtlCol="0">
              <a:spAutoFit/>
            </a:bodyPr>
            <a:lstStyle/>
            <a:p>
              <a:pPr algn="ctr"/>
              <a:r>
                <a:rPr lang="en-US" sz="600" dirty="0" smtClean="0"/>
                <a:t>Creating a comprehensive view of patients and populations</a:t>
              </a:r>
            </a:p>
          </p:txBody>
        </p:sp>
        <p:sp>
          <p:nvSpPr>
            <p:cNvPr id="60" name="TextBox 59"/>
            <p:cNvSpPr txBox="1"/>
            <p:nvPr/>
          </p:nvSpPr>
          <p:spPr>
            <a:xfrm>
              <a:off x="1330749" y="3812597"/>
              <a:ext cx="940224" cy="338554"/>
            </a:xfrm>
            <a:prstGeom prst="rect">
              <a:avLst/>
            </a:prstGeom>
            <a:noFill/>
          </p:spPr>
          <p:txBody>
            <a:bodyPr wrap="square" lIns="45720" rIns="45720" rtlCol="0">
              <a:spAutoFit/>
            </a:bodyPr>
            <a:lstStyle/>
            <a:p>
              <a:pPr algn="ctr"/>
              <a:r>
                <a:rPr lang="en-US" sz="800" dirty="0" smtClean="0"/>
                <a:t>Risk-Stratifying Patients</a:t>
              </a:r>
            </a:p>
          </p:txBody>
        </p:sp>
        <p:sp>
          <p:nvSpPr>
            <p:cNvPr id="61" name="TextBox 60"/>
            <p:cNvSpPr txBox="1"/>
            <p:nvPr/>
          </p:nvSpPr>
          <p:spPr>
            <a:xfrm>
              <a:off x="1342274" y="4126436"/>
              <a:ext cx="940224" cy="369332"/>
            </a:xfrm>
            <a:prstGeom prst="rect">
              <a:avLst/>
            </a:prstGeom>
            <a:noFill/>
          </p:spPr>
          <p:txBody>
            <a:bodyPr wrap="square" lIns="45720" rIns="45720" rtlCol="0">
              <a:spAutoFit/>
            </a:bodyPr>
            <a:lstStyle/>
            <a:p>
              <a:pPr algn="ctr"/>
              <a:r>
                <a:rPr lang="en-US" sz="600" dirty="0" smtClean="0"/>
                <a:t>Prioritizing intensive interventions based on risk factors</a:t>
              </a:r>
            </a:p>
          </p:txBody>
        </p:sp>
        <p:sp>
          <p:nvSpPr>
            <p:cNvPr id="62" name="TextBox 61"/>
            <p:cNvSpPr txBox="1"/>
            <p:nvPr/>
          </p:nvSpPr>
          <p:spPr>
            <a:xfrm>
              <a:off x="2280175" y="3812597"/>
              <a:ext cx="940224" cy="338554"/>
            </a:xfrm>
            <a:prstGeom prst="rect">
              <a:avLst/>
            </a:prstGeom>
            <a:noFill/>
          </p:spPr>
          <p:txBody>
            <a:bodyPr wrap="square" lIns="45720" rIns="45720" rtlCol="0">
              <a:spAutoFit/>
            </a:bodyPr>
            <a:lstStyle/>
            <a:p>
              <a:pPr algn="ctr"/>
              <a:r>
                <a:rPr lang="en-US" sz="800" dirty="0" smtClean="0"/>
                <a:t>Automating Care Planning</a:t>
              </a:r>
            </a:p>
          </p:txBody>
        </p:sp>
        <p:sp>
          <p:nvSpPr>
            <p:cNvPr id="63" name="TextBox 62"/>
            <p:cNvSpPr txBox="1"/>
            <p:nvPr/>
          </p:nvSpPr>
          <p:spPr>
            <a:xfrm>
              <a:off x="2291700" y="4126436"/>
              <a:ext cx="940224" cy="369332"/>
            </a:xfrm>
            <a:prstGeom prst="rect">
              <a:avLst/>
            </a:prstGeom>
            <a:noFill/>
          </p:spPr>
          <p:txBody>
            <a:bodyPr wrap="square" lIns="45720" rIns="45720" rtlCol="0">
              <a:spAutoFit/>
            </a:bodyPr>
            <a:lstStyle/>
            <a:p>
              <a:pPr algn="ctr"/>
              <a:r>
                <a:rPr lang="en-US" sz="600" dirty="0" smtClean="0"/>
                <a:t>Automatically customizing care to patient need</a:t>
              </a:r>
            </a:p>
          </p:txBody>
        </p:sp>
        <p:sp>
          <p:nvSpPr>
            <p:cNvPr id="64" name="TextBox 63"/>
            <p:cNvSpPr txBox="1"/>
            <p:nvPr/>
          </p:nvSpPr>
          <p:spPr>
            <a:xfrm>
              <a:off x="3229632" y="3812597"/>
              <a:ext cx="940224" cy="338554"/>
            </a:xfrm>
            <a:prstGeom prst="rect">
              <a:avLst/>
            </a:prstGeom>
            <a:noFill/>
          </p:spPr>
          <p:txBody>
            <a:bodyPr wrap="square" lIns="45720" rIns="45720" rtlCol="0">
              <a:spAutoFit/>
            </a:bodyPr>
            <a:lstStyle/>
            <a:p>
              <a:pPr algn="ctr"/>
              <a:r>
                <a:rPr lang="en-US" sz="800" dirty="0" smtClean="0"/>
                <a:t>Structuring</a:t>
              </a:r>
              <a:br>
                <a:rPr lang="en-US" sz="800" dirty="0" smtClean="0"/>
              </a:br>
              <a:r>
                <a:rPr lang="en-US" sz="800" dirty="0" smtClean="0"/>
                <a:t>Workflow</a:t>
              </a:r>
            </a:p>
          </p:txBody>
        </p:sp>
        <p:sp>
          <p:nvSpPr>
            <p:cNvPr id="65" name="TextBox 64"/>
            <p:cNvSpPr txBox="1"/>
            <p:nvPr/>
          </p:nvSpPr>
          <p:spPr>
            <a:xfrm>
              <a:off x="3241157" y="4126436"/>
              <a:ext cx="940224" cy="369332"/>
            </a:xfrm>
            <a:prstGeom prst="rect">
              <a:avLst/>
            </a:prstGeom>
            <a:noFill/>
          </p:spPr>
          <p:txBody>
            <a:bodyPr wrap="square" lIns="45720" rIns="45720" rtlCol="0">
              <a:spAutoFit/>
            </a:bodyPr>
            <a:lstStyle/>
            <a:p>
              <a:pPr algn="ctr"/>
              <a:r>
                <a:rPr lang="en-US" sz="600" dirty="0" smtClean="0"/>
                <a:t>Automated task creation, assignment, and tracking</a:t>
              </a:r>
            </a:p>
          </p:txBody>
        </p:sp>
        <p:sp>
          <p:nvSpPr>
            <p:cNvPr id="66" name="TextBox 65"/>
            <p:cNvSpPr txBox="1"/>
            <p:nvPr/>
          </p:nvSpPr>
          <p:spPr>
            <a:xfrm>
              <a:off x="4176206" y="3812597"/>
              <a:ext cx="940224" cy="338554"/>
            </a:xfrm>
            <a:prstGeom prst="rect">
              <a:avLst/>
            </a:prstGeom>
            <a:noFill/>
          </p:spPr>
          <p:txBody>
            <a:bodyPr wrap="square" lIns="45720" rIns="45720" rtlCol="0">
              <a:spAutoFit/>
            </a:bodyPr>
            <a:lstStyle/>
            <a:p>
              <a:pPr algn="ctr"/>
              <a:r>
                <a:rPr lang="en-US" sz="800" dirty="0" smtClean="0"/>
                <a:t>Reporting on Performance</a:t>
              </a:r>
            </a:p>
          </p:txBody>
        </p:sp>
        <p:sp>
          <p:nvSpPr>
            <p:cNvPr id="67" name="TextBox 66"/>
            <p:cNvSpPr txBox="1"/>
            <p:nvPr/>
          </p:nvSpPr>
          <p:spPr>
            <a:xfrm>
              <a:off x="4187731" y="4126436"/>
              <a:ext cx="940224" cy="369332"/>
            </a:xfrm>
            <a:prstGeom prst="rect">
              <a:avLst/>
            </a:prstGeom>
            <a:noFill/>
          </p:spPr>
          <p:txBody>
            <a:bodyPr wrap="square" lIns="45720" rIns="45720" rtlCol="0">
              <a:spAutoFit/>
            </a:bodyPr>
            <a:lstStyle/>
            <a:p>
              <a:pPr algn="ctr"/>
              <a:r>
                <a:rPr lang="en-US" sz="600" dirty="0" smtClean="0"/>
                <a:t>Flexible ad hoc reporting for identifying variance, supporting billing</a:t>
              </a:r>
            </a:p>
          </p:txBody>
        </p:sp>
      </p:grpSp>
      <p:sp>
        <p:nvSpPr>
          <p:cNvPr id="5" name="Oval 4"/>
          <p:cNvSpPr/>
          <p:nvPr/>
        </p:nvSpPr>
        <p:spPr bwMode="gray">
          <a:xfrm>
            <a:off x="4808666" y="1544957"/>
            <a:ext cx="1421041" cy="1421041"/>
          </a:xfrm>
          <a:prstGeom prst="ellipse">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8" name="TextBox 47"/>
          <p:cNvSpPr txBox="1"/>
          <p:nvPr/>
        </p:nvSpPr>
        <p:spPr>
          <a:xfrm>
            <a:off x="5049075" y="1616364"/>
            <a:ext cx="940224" cy="577081"/>
          </a:xfrm>
          <a:prstGeom prst="rect">
            <a:avLst/>
          </a:prstGeom>
          <a:noFill/>
        </p:spPr>
        <p:txBody>
          <a:bodyPr wrap="square" lIns="45720" rIns="45720" rtlCol="0">
            <a:spAutoFit/>
          </a:bodyPr>
          <a:lstStyle/>
          <a:p>
            <a:pPr algn="ctr"/>
            <a:r>
              <a:rPr lang="en-US" sz="1100" dirty="0" smtClean="0">
                <a:solidFill>
                  <a:srgbClr val="C00000"/>
                </a:solidFill>
              </a:rPr>
              <a:t>Argonaut</a:t>
            </a:r>
            <a:r>
              <a:rPr lang="en-US" sz="1050" dirty="0" smtClean="0"/>
              <a:t> </a:t>
            </a:r>
            <a:br>
              <a:rPr lang="en-US" sz="1050" dirty="0" smtClean="0"/>
            </a:br>
            <a:r>
              <a:rPr lang="en-US" sz="1000" dirty="0" smtClean="0"/>
              <a:t>Project</a:t>
            </a:r>
            <a:r>
              <a:rPr lang="en-US" sz="1050" dirty="0" smtClean="0"/>
              <a:t/>
            </a:r>
            <a:br>
              <a:rPr lang="en-US" sz="1050" dirty="0" smtClean="0"/>
            </a:br>
            <a:endParaRPr lang="en-US" sz="1050" dirty="0"/>
          </a:p>
        </p:txBody>
      </p:sp>
      <p:sp>
        <p:nvSpPr>
          <p:cNvPr id="52" name="TextBox 51"/>
          <p:cNvSpPr txBox="1"/>
          <p:nvPr/>
        </p:nvSpPr>
        <p:spPr>
          <a:xfrm>
            <a:off x="5034623" y="2009826"/>
            <a:ext cx="1111960" cy="707886"/>
          </a:xfrm>
          <a:prstGeom prst="rect">
            <a:avLst/>
          </a:prstGeom>
          <a:noFill/>
        </p:spPr>
        <p:txBody>
          <a:bodyPr wrap="square" lIns="45720" rIns="45720" rtlCol="0">
            <a:spAutoFit/>
          </a:bodyPr>
          <a:lstStyle/>
          <a:p>
            <a:pPr marL="171450" indent="-171450">
              <a:buFont typeface="Wingdings" panose="05000000000000000000" pitchFamily="2" charset="2"/>
              <a:buChar char="ü"/>
            </a:pPr>
            <a:r>
              <a:rPr lang="en-US" sz="800" dirty="0" err="1" smtClean="0"/>
              <a:t>athenahealth</a:t>
            </a:r>
            <a:endParaRPr lang="en-US" sz="800" dirty="0" smtClean="0"/>
          </a:p>
          <a:p>
            <a:pPr marL="171450" indent="-171450">
              <a:buFont typeface="Wingdings" panose="05000000000000000000" pitchFamily="2" charset="2"/>
              <a:buChar char="ü"/>
            </a:pPr>
            <a:r>
              <a:rPr lang="en-US" sz="800" dirty="0" smtClean="0"/>
              <a:t>Cerner</a:t>
            </a:r>
          </a:p>
          <a:p>
            <a:pPr marL="171450" indent="-171450">
              <a:buFont typeface="Wingdings" panose="05000000000000000000" pitchFamily="2" charset="2"/>
              <a:buChar char="ü"/>
            </a:pPr>
            <a:r>
              <a:rPr lang="en-US" sz="800" dirty="0" smtClean="0"/>
              <a:t>Epic</a:t>
            </a:r>
          </a:p>
          <a:p>
            <a:pPr marL="171450" indent="-171450">
              <a:buFont typeface="Wingdings" panose="05000000000000000000" pitchFamily="2" charset="2"/>
              <a:buChar char="ü"/>
            </a:pPr>
            <a:r>
              <a:rPr lang="en-US" sz="800" dirty="0" smtClean="0"/>
              <a:t>SMART</a:t>
            </a:r>
          </a:p>
          <a:p>
            <a:pPr marL="171450" indent="-171450">
              <a:buFont typeface="Wingdings" panose="05000000000000000000" pitchFamily="2" charset="2"/>
              <a:buChar char="ü"/>
            </a:pPr>
            <a:r>
              <a:rPr lang="en-US" sz="800" dirty="0" smtClean="0"/>
              <a:t>Advisory Board</a:t>
            </a:r>
          </a:p>
        </p:txBody>
      </p:sp>
      <p:sp>
        <p:nvSpPr>
          <p:cNvPr id="55" name="TextBox 54"/>
          <p:cNvSpPr txBox="1"/>
          <p:nvPr/>
        </p:nvSpPr>
        <p:spPr>
          <a:xfrm>
            <a:off x="5049074" y="1168696"/>
            <a:ext cx="940224" cy="338554"/>
          </a:xfrm>
          <a:prstGeom prst="rect">
            <a:avLst/>
          </a:prstGeom>
          <a:noFill/>
        </p:spPr>
        <p:txBody>
          <a:bodyPr wrap="square" lIns="45720" rIns="45720" rtlCol="0">
            <a:spAutoFit/>
          </a:bodyPr>
          <a:lstStyle/>
          <a:p>
            <a:pPr algn="ctr"/>
            <a:r>
              <a:rPr lang="en-US" sz="800" dirty="0" smtClean="0"/>
              <a:t>Plugging in </a:t>
            </a:r>
            <a:br>
              <a:rPr lang="en-US" sz="800" dirty="0" smtClean="0"/>
            </a:br>
            <a:r>
              <a:rPr lang="en-US" sz="800" dirty="0" smtClean="0"/>
              <a:t>to a Larger Effort</a:t>
            </a:r>
          </a:p>
        </p:txBody>
      </p:sp>
      <p:sp>
        <p:nvSpPr>
          <p:cNvPr id="56" name="Line Callout 1 55"/>
          <p:cNvSpPr/>
          <p:nvPr/>
        </p:nvSpPr>
        <p:spPr bwMode="gray">
          <a:xfrm>
            <a:off x="5135262" y="3021969"/>
            <a:ext cx="780627" cy="415498"/>
          </a:xfrm>
          <a:prstGeom prst="borderCallout1">
            <a:avLst>
              <a:gd name="adj1" fmla="val -14"/>
              <a:gd name="adj2" fmla="val 50292"/>
              <a:gd name="adj3" fmla="val -53810"/>
              <a:gd name="adj4" fmla="val 50665"/>
            </a:avLst>
          </a:prstGeom>
          <a:solidFill>
            <a:schemeClr val="bg1"/>
          </a:solidFill>
          <a:ln w="12700" cap="flat" cmpd="sng" algn="ctr">
            <a:solidFill>
              <a:schemeClr val="accent1"/>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lgn="ctr">
              <a:spcBef>
                <a:spcPts val="500"/>
              </a:spcBef>
            </a:pPr>
            <a:r>
              <a:rPr lang="en-US" sz="700" i="1" dirty="0" smtClean="0"/>
              <a:t>Partial list of participating organizations</a:t>
            </a:r>
            <a:endParaRPr lang="en-US" sz="700" i="1" dirty="0"/>
          </a:p>
        </p:txBody>
      </p:sp>
    </p:spTree>
    <p:extLst>
      <p:ext uri="{BB962C8B-B14F-4D97-AF65-F5344CB8AC3E}">
        <p14:creationId xmlns:p14="http://schemas.microsoft.com/office/powerpoint/2010/main" xmlns="" val="2121845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1445</TotalTime>
  <Words>988</Words>
  <Application>Microsoft Office PowerPoint</Application>
  <PresentationFormat>Custom</PresentationFormat>
  <Paragraphs>122</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Blank</vt:lpstr>
      <vt:lpstr>Slide 1</vt:lpstr>
      <vt:lpstr>Slide 2</vt:lpstr>
      <vt:lpstr>Slide 3</vt:lpstr>
      <vt:lpstr>FHIR Resource Example</vt:lpstr>
      <vt:lpstr>Slide 5</vt:lpstr>
      <vt:lpstr>Slide 6</vt:lpstr>
      <vt:lpstr>Slide 7</vt:lpstr>
      <vt:lpstr>Slide 8</vt:lpstr>
      <vt:lpstr>Slide 9</vt:lpstr>
      <vt:lpstr>Slide 10</vt:lpstr>
      <vt:lpstr>Questions and Next Steps</vt:lpstr>
      <vt:lpstr>Slide 12</vt:lpstr>
    </vt:vector>
  </TitlesOfParts>
  <Company>The Advisory Board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Alex Dryden</cp:lastModifiedBy>
  <cp:revision>69</cp:revision>
  <cp:lastPrinted>2014-09-24T18:35:14Z</cp:lastPrinted>
  <dcterms:created xsi:type="dcterms:W3CDTF">2014-09-19T13:25:35Z</dcterms:created>
  <dcterms:modified xsi:type="dcterms:W3CDTF">2015-06-23T17:30:50Z</dcterms:modified>
</cp:coreProperties>
</file>